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
  </p:notesMasterIdLst>
  <p:sldIdLst>
    <p:sldId id="256" r:id="rId2"/>
    <p:sldId id="257" r:id="rId3"/>
    <p:sldId id="260" r:id="rId4"/>
    <p:sldId id="259" r:id="rId5"/>
  </p:sldIdLst>
  <p:sldSz cx="6858000" cy="9906000" type="A4"/>
  <p:notesSz cx="6864350" cy="9996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inta Barber" initials="JB"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9A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77" autoAdjust="0"/>
    <p:restoredTop sz="94674"/>
  </p:normalViewPr>
  <p:slideViewPr>
    <p:cSldViewPr snapToGrid="0">
      <p:cViewPr>
        <p:scale>
          <a:sx n="100" d="100"/>
          <a:sy n="100" d="100"/>
        </p:scale>
        <p:origin x="676" y="-29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74552" cy="501560"/>
          </a:xfrm>
          <a:prstGeom prst="rect">
            <a:avLst/>
          </a:prstGeom>
        </p:spPr>
        <p:txBody>
          <a:bodyPr vert="horz" lIns="96329" tIns="48164" rIns="96329" bIns="48164" rtlCol="0"/>
          <a:lstStyle>
            <a:lvl1pPr algn="l">
              <a:defRPr sz="1300"/>
            </a:lvl1pPr>
          </a:lstStyle>
          <a:p>
            <a:endParaRPr lang="en-GB"/>
          </a:p>
        </p:txBody>
      </p:sp>
      <p:sp>
        <p:nvSpPr>
          <p:cNvPr id="3" name="Date Placeholder 2"/>
          <p:cNvSpPr>
            <a:spLocks noGrp="1"/>
          </p:cNvSpPr>
          <p:nvPr>
            <p:ph type="dt" idx="1"/>
          </p:nvPr>
        </p:nvSpPr>
        <p:spPr>
          <a:xfrm>
            <a:off x="3888214" y="0"/>
            <a:ext cx="2974552" cy="501560"/>
          </a:xfrm>
          <a:prstGeom prst="rect">
            <a:avLst/>
          </a:prstGeom>
        </p:spPr>
        <p:txBody>
          <a:bodyPr vert="horz" lIns="96329" tIns="48164" rIns="96329" bIns="48164" rtlCol="0"/>
          <a:lstStyle>
            <a:lvl1pPr algn="r">
              <a:defRPr sz="1300"/>
            </a:lvl1pPr>
          </a:lstStyle>
          <a:p>
            <a:fld id="{A6472AEC-3C6C-4BA3-9039-0488A4CC0EA6}" type="datetimeFigureOut">
              <a:rPr lang="en-GB" smtClean="0"/>
              <a:t>17/02/2020</a:t>
            </a:fld>
            <a:endParaRPr lang="en-GB"/>
          </a:p>
        </p:txBody>
      </p:sp>
      <p:sp>
        <p:nvSpPr>
          <p:cNvPr id="4" name="Slide Image Placeholder 3"/>
          <p:cNvSpPr>
            <a:spLocks noGrp="1" noRot="1" noChangeAspect="1"/>
          </p:cNvSpPr>
          <p:nvPr>
            <p:ph type="sldImg" idx="2"/>
          </p:nvPr>
        </p:nvSpPr>
        <p:spPr>
          <a:xfrm>
            <a:off x="2265363" y="1249363"/>
            <a:ext cx="2333625" cy="3371850"/>
          </a:xfrm>
          <a:prstGeom prst="rect">
            <a:avLst/>
          </a:prstGeom>
          <a:noFill/>
          <a:ln w="12700">
            <a:solidFill>
              <a:prstClr val="black"/>
            </a:solidFill>
          </a:ln>
        </p:spPr>
        <p:txBody>
          <a:bodyPr vert="horz" lIns="96329" tIns="48164" rIns="96329" bIns="48164" rtlCol="0" anchor="ctr"/>
          <a:lstStyle/>
          <a:p>
            <a:endParaRPr lang="en-GB"/>
          </a:p>
        </p:txBody>
      </p:sp>
      <p:sp>
        <p:nvSpPr>
          <p:cNvPr id="5" name="Notes Placeholder 4"/>
          <p:cNvSpPr>
            <a:spLocks noGrp="1"/>
          </p:cNvSpPr>
          <p:nvPr>
            <p:ph type="body" sz="quarter" idx="3"/>
          </p:nvPr>
        </p:nvSpPr>
        <p:spPr>
          <a:xfrm>
            <a:off x="686435" y="4810814"/>
            <a:ext cx="5491480" cy="3936117"/>
          </a:xfrm>
          <a:prstGeom prst="rect">
            <a:avLst/>
          </a:prstGeom>
        </p:spPr>
        <p:txBody>
          <a:bodyPr vert="horz" lIns="96329" tIns="48164" rIns="96329" bIns="481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494930"/>
            <a:ext cx="2974552" cy="501559"/>
          </a:xfrm>
          <a:prstGeom prst="rect">
            <a:avLst/>
          </a:prstGeom>
        </p:spPr>
        <p:txBody>
          <a:bodyPr vert="horz" lIns="96329" tIns="48164" rIns="96329" bIns="48164" rtlCol="0" anchor="b"/>
          <a:lstStyle>
            <a:lvl1pPr algn="l">
              <a:defRPr sz="1300"/>
            </a:lvl1pPr>
          </a:lstStyle>
          <a:p>
            <a:endParaRPr lang="en-GB"/>
          </a:p>
        </p:txBody>
      </p:sp>
      <p:sp>
        <p:nvSpPr>
          <p:cNvPr id="7" name="Slide Number Placeholder 6"/>
          <p:cNvSpPr>
            <a:spLocks noGrp="1"/>
          </p:cNvSpPr>
          <p:nvPr>
            <p:ph type="sldNum" sz="quarter" idx="5"/>
          </p:nvPr>
        </p:nvSpPr>
        <p:spPr>
          <a:xfrm>
            <a:off x="3888214" y="9494930"/>
            <a:ext cx="2974552" cy="501559"/>
          </a:xfrm>
          <a:prstGeom prst="rect">
            <a:avLst/>
          </a:prstGeom>
        </p:spPr>
        <p:txBody>
          <a:bodyPr vert="horz" lIns="96329" tIns="48164" rIns="96329" bIns="48164" rtlCol="0" anchor="b"/>
          <a:lstStyle>
            <a:lvl1pPr algn="r">
              <a:defRPr sz="1300"/>
            </a:lvl1pPr>
          </a:lstStyle>
          <a:p>
            <a:fld id="{EF0C02D5-7EFA-4F79-AA35-1905F5A1C196}" type="slidenum">
              <a:rPr lang="en-GB" smtClean="0"/>
              <a:t>‹#›</a:t>
            </a:fld>
            <a:endParaRPr lang="en-GB"/>
          </a:p>
        </p:txBody>
      </p:sp>
    </p:spTree>
    <p:extLst>
      <p:ext uri="{BB962C8B-B14F-4D97-AF65-F5344CB8AC3E}">
        <p14:creationId xmlns:p14="http://schemas.microsoft.com/office/powerpoint/2010/main" val="109765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FF17E5-E898-43EF-88F0-1767FEC01CB5}" type="datetime1">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417072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58C1C-EC6D-4C84-AC8B-C4A7E74787B2}" type="datetime1">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74703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35CC5D-126D-4BD1-8278-7D579E6D6D37}" type="datetime1">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59541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359DE1-3D5F-44FD-8FDC-A1E69D8AC9B3}" type="datetime1">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2344389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009BEE-2E06-4F20-BA88-AC486B70644F}" type="datetime1">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151863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E7D31C-2215-4F59-9BE4-E44A62B91CD1}" type="datetime1">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304767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C50732-6FFB-4E3D-8BFA-FE9048E81F2F}" type="datetime1">
              <a:rPr lang="en-GB" smtClean="0"/>
              <a:t>17/02/2020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155511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E64F81-422E-4659-A015-B787C51CEB44}" type="datetime1">
              <a:rPr lang="en-GB" smtClean="0"/>
              <a:t>17/02/2020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2484675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86708-1B49-4EB4-8E05-3E0D17863C97}" type="datetime1">
              <a:rPr lang="en-GB" smtClean="0"/>
              <a:t>17/02/2020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174629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1254B8-271E-408E-A88C-958147794FE4}" type="datetime1">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236531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FA35CE6-B45B-4ADE-923F-209C645DA310}" type="datetime1">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F924E8E-76D5-4F09-A089-E98AE1E1488F}" type="slidenum">
              <a:rPr lang="en-GB" smtClean="0"/>
              <a:t>‹#›</a:t>
            </a:fld>
            <a:endParaRPr lang="en-GB"/>
          </a:p>
        </p:txBody>
      </p:sp>
    </p:spTree>
    <p:extLst>
      <p:ext uri="{BB962C8B-B14F-4D97-AF65-F5344CB8AC3E}">
        <p14:creationId xmlns:p14="http://schemas.microsoft.com/office/powerpoint/2010/main" val="404688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9B565E9-6C3C-4657-AE46-6093C1B647EA}" type="datetime1">
              <a:rPr lang="en-GB" smtClean="0"/>
              <a:t>17/02/2020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F924E8E-76D5-4F09-A089-E98AE1E1488F}" type="slidenum">
              <a:rPr lang="en-GB" smtClean="0"/>
              <a:t>‹#›</a:t>
            </a:fld>
            <a:endParaRPr lang="en-GB"/>
          </a:p>
        </p:txBody>
      </p:sp>
    </p:spTree>
    <p:extLst>
      <p:ext uri="{BB962C8B-B14F-4D97-AF65-F5344CB8AC3E}">
        <p14:creationId xmlns:p14="http://schemas.microsoft.com/office/powerpoint/2010/main" val="3754443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mailto:info@i-dott.org"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4000" r="-3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D18F7-40D3-466E-B355-CB2832206E4B}"/>
              </a:ext>
            </a:extLst>
          </p:cNvPr>
          <p:cNvSpPr/>
          <p:nvPr/>
        </p:nvSpPr>
        <p:spPr>
          <a:xfrm>
            <a:off x="951263" y="6238201"/>
            <a:ext cx="4955475" cy="1796582"/>
          </a:xfrm>
          <a:prstGeom prst="rect">
            <a:avLst/>
          </a:prstGeom>
        </p:spPr>
        <p:txBody>
          <a:bodyPr wrap="square">
            <a:spAutoFit/>
          </a:bodyPr>
          <a:lstStyle/>
          <a:p>
            <a:pPr algn="ctr">
              <a:spcBef>
                <a:spcPts val="975"/>
              </a:spcBef>
            </a:pPr>
            <a:r>
              <a:rPr lang="en-GB" sz="1138" dirty="0">
                <a:solidFill>
                  <a:schemeClr val="bg1"/>
                </a:solidFill>
                <a:latin typeface="Gill Sans Light" panose="020B0302020104020203" pitchFamily="34" charset="-79"/>
                <a:ea typeface="Times New Roman" panose="02020603050405020304" pitchFamily="18" charset="0"/>
                <a:cs typeface="Gill Sans Light" panose="020B0302020104020203" pitchFamily="34" charset="-79"/>
              </a:rPr>
              <a:t>Cole &amp; Son has been creating original and exceptional wallcoverings and fabrics since 1875. The in-house design studio continues to produce innovative and timeless designs which reflect our long and distinguished history as well as our continuing passion for artistic design and quality craftmanship.</a:t>
            </a:r>
          </a:p>
          <a:p>
            <a:pPr algn="ctr">
              <a:spcBef>
                <a:spcPts val="975"/>
              </a:spcBef>
            </a:pPr>
            <a:r>
              <a:rPr lang="en-GB" sz="1138" dirty="0">
                <a:solidFill>
                  <a:schemeClr val="bg1"/>
                </a:solidFill>
                <a:latin typeface="Gill Sans Light" panose="020B0302020104020203" pitchFamily="34" charset="-79"/>
                <a:ea typeface="Times New Roman" panose="02020603050405020304" pitchFamily="18" charset="0"/>
                <a:cs typeface="Gill Sans Light" panose="020B0302020104020203" pitchFamily="34" charset="-79"/>
              </a:rPr>
              <a:t>The Cole &amp; Son design studio is a hub of creativity more akin to an artist’s atelier. Ideas come predominately from the illustrator’s own photographs, taken on immersive trips to inspirational locations which inspire the narrative behind each </a:t>
            </a:r>
            <a:r>
              <a:rPr lang="en-GB" sz="975" dirty="0">
                <a:solidFill>
                  <a:schemeClr val="bg1"/>
                </a:solidFill>
                <a:latin typeface="Gill Sans Light" panose="020B0302020104020203" pitchFamily="34" charset="-79"/>
                <a:ea typeface="Times New Roman" panose="02020603050405020304" pitchFamily="18" charset="0"/>
                <a:cs typeface="Gill Sans Light" panose="020B0302020104020203" pitchFamily="34" charset="-79"/>
              </a:rPr>
              <a:t>design. </a:t>
            </a:r>
          </a:p>
        </p:txBody>
      </p:sp>
      <p:pic>
        <p:nvPicPr>
          <p:cNvPr id="21" name="Picture 20">
            <a:extLst>
              <a:ext uri="{FF2B5EF4-FFF2-40B4-BE49-F238E27FC236}">
                <a16:creationId xmlns:a16="http://schemas.microsoft.com/office/drawing/2014/main" id="{9FC4D902-6FFB-4E58-BFF6-64A7699E08CC}"/>
              </a:ext>
            </a:extLst>
          </p:cNvPr>
          <p:cNvPicPr/>
          <p:nvPr/>
        </p:nvPicPr>
        <p:blipFill>
          <a:blip r:embed="rId3">
            <a:extLst>
              <a:ext uri="{28A0092B-C50C-407E-A947-70E740481C1C}">
                <a14:useLocalDpi xmlns:a14="http://schemas.microsoft.com/office/drawing/2010/main" val="0"/>
              </a:ext>
            </a:extLst>
          </a:blip>
          <a:stretch>
            <a:fillRect/>
          </a:stretch>
        </p:blipFill>
        <p:spPr>
          <a:xfrm>
            <a:off x="1750175" y="1584284"/>
            <a:ext cx="3357651" cy="1115462"/>
          </a:xfrm>
          <a:prstGeom prst="rect">
            <a:avLst/>
          </a:prstGeom>
          <a:noFill/>
        </p:spPr>
      </p:pic>
      <p:sp>
        <p:nvSpPr>
          <p:cNvPr id="22" name="Rectangle 21">
            <a:extLst>
              <a:ext uri="{FF2B5EF4-FFF2-40B4-BE49-F238E27FC236}">
                <a16:creationId xmlns:a16="http://schemas.microsoft.com/office/drawing/2014/main" id="{63C3B854-BDF5-4A9D-B827-6BAB1FD2292B}"/>
              </a:ext>
            </a:extLst>
          </p:cNvPr>
          <p:cNvSpPr/>
          <p:nvPr/>
        </p:nvSpPr>
        <p:spPr>
          <a:xfrm>
            <a:off x="1750175" y="3193799"/>
            <a:ext cx="3357651" cy="1246495"/>
          </a:xfrm>
          <a:prstGeom prst="rect">
            <a:avLst/>
          </a:prstGeom>
        </p:spPr>
        <p:txBody>
          <a:bodyPr wrap="square">
            <a:spAutoFit/>
          </a:bodyPr>
          <a:lstStyle/>
          <a:p>
            <a:pPr algn="ctr">
              <a:lnSpc>
                <a:spcPct val="107000"/>
              </a:lnSpc>
              <a:spcAft>
                <a:spcPts val="650"/>
              </a:spcAft>
            </a:pPr>
            <a:r>
              <a:rPr lang="en-GB" sz="1463"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CATEGORY 1</a:t>
            </a:r>
            <a:endParaRPr lang="en-GB" sz="975"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r>
              <a:rPr lang="en-GB" sz="1463" dirty="0">
                <a:solidFill>
                  <a:schemeClr val="bg1"/>
                </a:solidFill>
                <a:latin typeface="Century Gothic" panose="020B0502020202020204" pitchFamily="34" charset="0"/>
              </a:rPr>
              <a:t>A Captivating Conversational Design  </a:t>
            </a:r>
          </a:p>
          <a:p>
            <a:pPr algn="ctr"/>
            <a:endParaRPr lang="en-GB" sz="1463" dirty="0">
              <a:solidFill>
                <a:schemeClr val="bg1"/>
              </a:solidFill>
              <a:latin typeface="Century Gothic" panose="020B0502020202020204" pitchFamily="34" charset="0"/>
            </a:endParaRPr>
          </a:p>
          <a:p>
            <a:pPr algn="ctr">
              <a:lnSpc>
                <a:spcPct val="107000"/>
              </a:lnSpc>
              <a:spcAft>
                <a:spcPts val="650"/>
              </a:spcAft>
            </a:pPr>
            <a:r>
              <a:rPr lang="en-GB" sz="975"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Sponsored by</a:t>
            </a:r>
          </a:p>
        </p:txBody>
      </p:sp>
      <p:pic>
        <p:nvPicPr>
          <p:cNvPr id="23" name="Picture 22">
            <a:extLst>
              <a:ext uri="{FF2B5EF4-FFF2-40B4-BE49-F238E27FC236}">
                <a16:creationId xmlns:a16="http://schemas.microsoft.com/office/drawing/2014/main" id="{83C1FB50-57E1-4A13-A55B-F28A60B97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52069" y="4658223"/>
            <a:ext cx="1553862" cy="877500"/>
          </a:xfrm>
          <a:prstGeom prst="rect">
            <a:avLst/>
          </a:prstGeom>
          <a:noFill/>
        </p:spPr>
      </p:pic>
      <p:sp>
        <p:nvSpPr>
          <p:cNvPr id="25" name="Slide Number Placeholder 12">
            <a:extLst>
              <a:ext uri="{FF2B5EF4-FFF2-40B4-BE49-F238E27FC236}">
                <a16:creationId xmlns:a16="http://schemas.microsoft.com/office/drawing/2014/main" id="{6AAA3546-2789-4F22-8E0A-FE4D9AD0303B}"/>
              </a:ext>
            </a:extLst>
          </p:cNvPr>
          <p:cNvSpPr>
            <a:spLocks noGrp="1"/>
          </p:cNvSpPr>
          <p:nvPr>
            <p:ph type="sldNum" sz="quarter" idx="12"/>
          </p:nvPr>
        </p:nvSpPr>
        <p:spPr>
          <a:xfrm>
            <a:off x="4578251" y="9181397"/>
            <a:ext cx="1253728" cy="527403"/>
          </a:xfrm>
        </p:spPr>
        <p:txBody>
          <a:bodyPr/>
          <a:lstStyle/>
          <a:p>
            <a:fld id="{5F924E8E-76D5-4F09-A089-E98AE1E1488F}" type="slidenum">
              <a:rPr lang="en-GB" smtClean="0">
                <a:solidFill>
                  <a:schemeClr val="bg1"/>
                </a:solidFill>
              </a:rPr>
              <a:t>1</a:t>
            </a:fld>
            <a:endParaRPr lang="en-GB" dirty="0">
              <a:solidFill>
                <a:schemeClr val="bg1"/>
              </a:solidFill>
            </a:endParaRPr>
          </a:p>
        </p:txBody>
      </p:sp>
    </p:spTree>
    <p:extLst>
      <p:ext uri="{BB962C8B-B14F-4D97-AF65-F5344CB8AC3E}">
        <p14:creationId xmlns:p14="http://schemas.microsoft.com/office/powerpoint/2010/main" val="1939374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24A2EC03-787B-48E6-A3A3-80EF8627BEAB}"/>
              </a:ext>
            </a:extLst>
          </p:cNvPr>
          <p:cNvSpPr>
            <a:spLocks noGrp="1"/>
          </p:cNvSpPr>
          <p:nvPr>
            <p:ph type="sldNum" sz="quarter" idx="12"/>
          </p:nvPr>
        </p:nvSpPr>
        <p:spPr>
          <a:xfrm>
            <a:off x="4578251" y="9181397"/>
            <a:ext cx="1253728" cy="527403"/>
          </a:xfrm>
        </p:spPr>
        <p:txBody>
          <a:bodyPr/>
          <a:lstStyle/>
          <a:p>
            <a:fld id="{5F924E8E-76D5-4F09-A089-E98AE1E1488F}" type="slidenum">
              <a:rPr lang="en-GB" smtClean="0"/>
              <a:t>2</a:t>
            </a:fld>
            <a:endParaRPr lang="en-GB"/>
          </a:p>
        </p:txBody>
      </p:sp>
      <p:sp>
        <p:nvSpPr>
          <p:cNvPr id="2" name="Rectangle 1">
            <a:extLst>
              <a:ext uri="{FF2B5EF4-FFF2-40B4-BE49-F238E27FC236}">
                <a16:creationId xmlns:a16="http://schemas.microsoft.com/office/drawing/2014/main" id="{6FB189D9-6942-4936-ABCB-3E35087A633B}"/>
              </a:ext>
            </a:extLst>
          </p:cNvPr>
          <p:cNvSpPr/>
          <p:nvPr/>
        </p:nvSpPr>
        <p:spPr>
          <a:xfrm>
            <a:off x="1244727" y="2893723"/>
            <a:ext cx="4487418" cy="3243196"/>
          </a:xfrm>
          <a:prstGeom prst="rect">
            <a:avLst/>
          </a:prstGeom>
        </p:spPr>
        <p:txBody>
          <a:bodyPr wrap="square">
            <a:spAutoFit/>
          </a:bodyPr>
          <a:lstStyle/>
          <a:p>
            <a:pPr algn="just"/>
            <a:r>
              <a:rPr lang="en-GB" sz="975" dirty="0">
                <a:solidFill>
                  <a:srgbClr val="444444"/>
                </a:solidFill>
                <a:latin typeface="Gill Sans Light" panose="020B0302020104020203" pitchFamily="34" charset="-79"/>
                <a:ea typeface="Times New Roman" panose="02020603050405020304" pitchFamily="18" charset="0"/>
                <a:cs typeface="Gill Sans Light" panose="020B0302020104020203" pitchFamily="34" charset="-79"/>
              </a:rPr>
              <a:t>To create an exuberant design with a strong narrative to inspire the imagination for years to come. Create a new and exciting conversational design, </a:t>
            </a:r>
            <a:r>
              <a:rPr lang="en-GB" sz="975" dirty="0">
                <a:solidFill>
                  <a:srgbClr val="000000"/>
                </a:solidFill>
                <a:latin typeface="Gill Sans Light" panose="020B0302020104020203" pitchFamily="34" charset="-79"/>
                <a:ea typeface="Times New Roman" panose="02020603050405020304" pitchFamily="18" charset="0"/>
                <a:cs typeface="Gill Sans Light" panose="020B0302020104020203" pitchFamily="34" charset="-79"/>
              </a:rPr>
              <a:t>combining colour and pattern to produce a unique, distinctive and inviting design for the interior. </a:t>
            </a:r>
            <a:r>
              <a:rPr lang="en-GB" sz="975" dirty="0">
                <a:solidFill>
                  <a:srgbClr val="444444"/>
                </a:solidFill>
                <a:latin typeface="Gill Sans Light" panose="020B0302020104020203" pitchFamily="34" charset="-79"/>
                <a:ea typeface="Times New Roman" panose="02020603050405020304" pitchFamily="18" charset="0"/>
                <a:cs typeface="Gill Sans Light" panose="020B0302020104020203" pitchFamily="34" charset="-79"/>
              </a:rPr>
              <a:t>Illustrate your hand drawn/painted skills in an original but disguised repeat. </a:t>
            </a:r>
            <a:endParaRPr lang="en-GB" sz="975" dirty="0">
              <a:latin typeface="Gill Sans Light" panose="020B0302020104020203" pitchFamily="34" charset="-79"/>
              <a:ea typeface="Times New Roman" panose="02020603050405020304" pitchFamily="18" charset="0"/>
              <a:cs typeface="Gill Sans Light" panose="020B0302020104020203" pitchFamily="34" charset="-79"/>
            </a:endParaRPr>
          </a:p>
          <a:p>
            <a:pPr algn="just"/>
            <a:r>
              <a:rPr lang="en-GB" sz="975" dirty="0">
                <a:solidFill>
                  <a:srgbClr val="444444"/>
                </a:solidFill>
                <a:latin typeface="Gill Sans Light" panose="020B0302020104020203" pitchFamily="34" charset="-79"/>
                <a:ea typeface="Times New Roman" panose="02020603050405020304" pitchFamily="18" charset="0"/>
                <a:cs typeface="Gill Sans Light" panose="020B0302020104020203" pitchFamily="34" charset="-79"/>
              </a:rPr>
              <a:t> </a:t>
            </a:r>
            <a:endParaRPr lang="en-GB" sz="975" dirty="0">
              <a:latin typeface="Gill Sans Light" panose="020B0302020104020203" pitchFamily="34" charset="-79"/>
              <a:ea typeface="Times New Roman" panose="02020603050405020304" pitchFamily="18" charset="0"/>
              <a:cs typeface="Gill Sans Light" panose="020B0302020104020203" pitchFamily="34" charset="-79"/>
            </a:endParaRPr>
          </a:p>
          <a:p>
            <a:pPr algn="just"/>
            <a:r>
              <a:rPr lang="en-GB" sz="975" dirty="0">
                <a:solidFill>
                  <a:srgbClr val="AD9A63"/>
                </a:solidFill>
                <a:latin typeface="Gill Sans Light" panose="020B0302020104020203" pitchFamily="34" charset="-79"/>
                <a:ea typeface="Times New Roman" panose="02020603050405020304" pitchFamily="18" charset="0"/>
                <a:cs typeface="Gill Sans Light" panose="020B0302020104020203" pitchFamily="34" charset="-79"/>
              </a:rPr>
              <a:t>Inspiration:</a:t>
            </a:r>
          </a:p>
          <a:p>
            <a:pPr algn="just"/>
            <a:r>
              <a:rPr lang="en-GB" sz="975" dirty="0">
                <a:solidFill>
                  <a:srgbClr val="444444"/>
                </a:solidFill>
                <a:latin typeface="Gill Sans Light" panose="020B0302020104020203" pitchFamily="34" charset="-79"/>
                <a:ea typeface="Times New Roman" panose="02020603050405020304" pitchFamily="18" charset="0"/>
                <a:cs typeface="Gill Sans Light" panose="020B0302020104020203" pitchFamily="34" charset="-79"/>
              </a:rPr>
              <a:t>Your story telling could be taken from visiting a beautiful country with an immense culture, historical building with vast heritage or be inspired by </a:t>
            </a:r>
            <a:r>
              <a:rPr lang="en-GB" sz="975" dirty="0">
                <a:solidFill>
                  <a:srgbClr val="222222"/>
                </a:solidFill>
                <a:latin typeface="Gill Sans Light" panose="020B0302020104020203" pitchFamily="34" charset="-79"/>
                <a:ea typeface="Times New Roman" panose="02020603050405020304" pitchFamily="18" charset="0"/>
                <a:cs typeface="Gill Sans Light" panose="020B0302020104020203" pitchFamily="34" charset="-79"/>
              </a:rPr>
              <a:t>the captivating beauty</a:t>
            </a:r>
            <a:r>
              <a:rPr lang="en-GB" sz="975" dirty="0">
                <a:latin typeface="Gill Sans Light" panose="020B0302020104020203" pitchFamily="34" charset="-79"/>
                <a:ea typeface="Times New Roman" panose="02020603050405020304" pitchFamily="18" charset="0"/>
                <a:cs typeface="Gill Sans Light" panose="020B0302020104020203" pitchFamily="34" charset="-79"/>
              </a:rPr>
              <a:t> </a:t>
            </a:r>
            <a:r>
              <a:rPr lang="en-GB" sz="975" dirty="0">
                <a:solidFill>
                  <a:srgbClr val="444444"/>
                </a:solidFill>
                <a:latin typeface="Gill Sans Light" panose="020B0302020104020203" pitchFamily="34" charset="-79"/>
                <a:ea typeface="Times New Roman" panose="02020603050405020304" pitchFamily="18" charset="0"/>
                <a:cs typeface="Gill Sans Light" panose="020B0302020104020203" pitchFamily="34" charset="-79"/>
              </a:rPr>
              <a:t>of nature.</a:t>
            </a:r>
            <a:endParaRPr lang="en-GB" sz="975" dirty="0">
              <a:latin typeface="Gill Sans Light" panose="020B0302020104020203" pitchFamily="34" charset="-79"/>
              <a:ea typeface="Times New Roman" panose="02020603050405020304" pitchFamily="18" charset="0"/>
              <a:cs typeface="Gill Sans Light" panose="020B0302020104020203" pitchFamily="34" charset="-79"/>
            </a:endParaRPr>
          </a:p>
          <a:p>
            <a:pPr algn="just"/>
            <a:r>
              <a:rPr lang="en-GB" sz="975" dirty="0">
                <a:solidFill>
                  <a:srgbClr val="444444"/>
                </a:solidFill>
                <a:latin typeface="Gill Sans Light" panose="020B0302020104020203" pitchFamily="34" charset="-79"/>
                <a:ea typeface="Times New Roman" panose="02020603050405020304" pitchFamily="18" charset="0"/>
                <a:cs typeface="Gill Sans Light" panose="020B0302020104020203" pitchFamily="34" charset="-79"/>
              </a:rPr>
              <a:t> </a:t>
            </a:r>
            <a:endParaRPr lang="en-GB" sz="975" dirty="0">
              <a:latin typeface="Gill Sans Light" panose="020B0302020104020203" pitchFamily="34" charset="-79"/>
              <a:ea typeface="Times New Roman" panose="02020603050405020304" pitchFamily="18" charset="0"/>
              <a:cs typeface="Gill Sans Light" panose="020B0302020104020203" pitchFamily="34" charset="-79"/>
            </a:endParaRPr>
          </a:p>
          <a:p>
            <a:pPr algn="just"/>
            <a:r>
              <a:rPr lang="en-GB" sz="975" dirty="0">
                <a:solidFill>
                  <a:srgbClr val="AD9A63"/>
                </a:solidFill>
                <a:latin typeface="Gill Sans Light" panose="020B0302020104020203" pitchFamily="34" charset="-79"/>
                <a:ea typeface="Times New Roman" panose="02020603050405020304" pitchFamily="18" charset="0"/>
                <a:cs typeface="Gill Sans Light" panose="020B0302020104020203" pitchFamily="34" charset="-79"/>
              </a:rPr>
              <a:t>Repeat &amp; Scale:</a:t>
            </a:r>
          </a:p>
          <a:p>
            <a:pPr algn="just"/>
            <a:r>
              <a:rPr lang="en-GB" sz="975" dirty="0">
                <a:latin typeface="Gill Sans Light" panose="020B0302020104020203" pitchFamily="34" charset="-79"/>
                <a:ea typeface="Times New Roman" panose="02020603050405020304" pitchFamily="18" charset="0"/>
                <a:cs typeface="Gill Sans Light" panose="020B0302020104020203" pitchFamily="34" charset="-79"/>
              </a:rPr>
              <a:t>The structure &amp; scale of a repeat is what gives a design its movement and, if it were a wallcovering defines how it balances when several drops are hung side by side on a wall. Ideally, we are looking for a fluid and seamless structure for your design. Scenes and conversational drawings can be tricky to place into a repeat, therefore consider the structure of your design to help anchor the novelty aspects within the repeat unit.</a:t>
            </a:r>
          </a:p>
          <a:p>
            <a:pPr algn="just"/>
            <a:endParaRPr lang="en-GB" sz="975" dirty="0">
              <a:latin typeface="Gill Sans Light" panose="020B0302020104020203" pitchFamily="34" charset="-79"/>
              <a:ea typeface="Times New Roman" panose="02020603050405020304" pitchFamily="18" charset="0"/>
              <a:cs typeface="Gill Sans Light" panose="020B0302020104020203" pitchFamily="34" charset="-79"/>
            </a:endParaRPr>
          </a:p>
          <a:p>
            <a:pPr algn="just"/>
            <a:r>
              <a:rPr lang="en-GB" sz="975" dirty="0">
                <a:solidFill>
                  <a:srgbClr val="AD9A63"/>
                </a:solidFill>
                <a:latin typeface="Gill Sans Light" panose="020B0302020104020203" pitchFamily="34" charset="-79"/>
                <a:ea typeface="Times New Roman" panose="02020603050405020304" pitchFamily="18" charset="0"/>
                <a:cs typeface="Gill Sans Light" panose="020B0302020104020203" pitchFamily="34" charset="-79"/>
              </a:rPr>
              <a:t>Colours:</a:t>
            </a:r>
          </a:p>
          <a:p>
            <a:pPr algn="just"/>
            <a:r>
              <a:rPr lang="en-GB" sz="975" dirty="0">
                <a:latin typeface="Gill Sans Light" panose="020B0302020104020203" pitchFamily="34" charset="-79"/>
                <a:ea typeface="Times New Roman" panose="02020603050405020304" pitchFamily="18" charset="0"/>
                <a:cs typeface="Gill Sans Light" panose="020B0302020104020203" pitchFamily="34" charset="-79"/>
              </a:rPr>
              <a:t>There are no limits!</a:t>
            </a:r>
          </a:p>
        </p:txBody>
      </p:sp>
      <p:sp>
        <p:nvSpPr>
          <p:cNvPr id="8" name="Rectangle 7">
            <a:extLst>
              <a:ext uri="{FF2B5EF4-FFF2-40B4-BE49-F238E27FC236}">
                <a16:creationId xmlns:a16="http://schemas.microsoft.com/office/drawing/2014/main" id="{BE3FD0E5-1DF9-418F-99AF-390082AE0047}"/>
              </a:ext>
            </a:extLst>
          </p:cNvPr>
          <p:cNvSpPr/>
          <p:nvPr/>
        </p:nvSpPr>
        <p:spPr>
          <a:xfrm>
            <a:off x="1586410" y="2386037"/>
            <a:ext cx="3714148" cy="317459"/>
          </a:xfrm>
          <a:prstGeom prst="rect">
            <a:avLst/>
          </a:prstGeom>
        </p:spPr>
        <p:txBody>
          <a:bodyPr wrap="square">
            <a:spAutoFit/>
          </a:bodyPr>
          <a:lstStyle/>
          <a:p>
            <a:pPr algn="ctr"/>
            <a:r>
              <a:rPr lang="en-GB" sz="1463" dirty="0">
                <a:solidFill>
                  <a:srgbClr val="AD9A63"/>
                </a:solidFill>
                <a:latin typeface="Century Gothic" panose="020B0502020202020204" pitchFamily="34" charset="0"/>
                <a:cs typeface="Gill Sans" panose="020B0502020104020203" pitchFamily="34" charset="-79"/>
              </a:rPr>
              <a:t>A Captivating Conversational Design  </a:t>
            </a:r>
          </a:p>
        </p:txBody>
      </p:sp>
      <p:pic>
        <p:nvPicPr>
          <p:cNvPr id="7" name="Picture 6" descr="A picture containing person&#10;&#10;Description automatically generated">
            <a:extLst>
              <a:ext uri="{FF2B5EF4-FFF2-40B4-BE49-F238E27FC236}">
                <a16:creationId xmlns:a16="http://schemas.microsoft.com/office/drawing/2014/main" id="{FA1BFB16-9EE9-45B7-AA40-54E3B57183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1769" y="6255202"/>
            <a:ext cx="2682875" cy="3577167"/>
          </a:xfrm>
          <a:prstGeom prst="rect">
            <a:avLst/>
          </a:prstGeom>
        </p:spPr>
      </p:pic>
      <p:pic>
        <p:nvPicPr>
          <p:cNvPr id="10" name="Picture 9" descr="A close up of a piece of paper&#10;&#10;Description automatically generated">
            <a:extLst>
              <a:ext uri="{FF2B5EF4-FFF2-40B4-BE49-F238E27FC236}">
                <a16:creationId xmlns:a16="http://schemas.microsoft.com/office/drawing/2014/main" id="{4F111BA9-1A9D-444A-938C-B9E1EADEE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96" y="6255202"/>
            <a:ext cx="2682876" cy="3577168"/>
          </a:xfrm>
          <a:prstGeom prst="rect">
            <a:avLst/>
          </a:prstGeom>
        </p:spPr>
      </p:pic>
      <p:cxnSp>
        <p:nvCxnSpPr>
          <p:cNvPr id="4" name="Straight Connector 3">
            <a:extLst>
              <a:ext uri="{FF2B5EF4-FFF2-40B4-BE49-F238E27FC236}">
                <a16:creationId xmlns:a16="http://schemas.microsoft.com/office/drawing/2014/main" id="{E00116AD-37D9-344E-A3DF-21F6FAB7E656}"/>
              </a:ext>
            </a:extLst>
          </p:cNvPr>
          <p:cNvCxnSpPr>
            <a:cxnSpLocks/>
          </p:cNvCxnSpPr>
          <p:nvPr/>
        </p:nvCxnSpPr>
        <p:spPr>
          <a:xfrm>
            <a:off x="1321946" y="1869090"/>
            <a:ext cx="4214110" cy="0"/>
          </a:xfrm>
          <a:prstGeom prst="line">
            <a:avLst/>
          </a:prstGeom>
          <a:ln>
            <a:solidFill>
              <a:srgbClr val="AD9A6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7F7F86D-94FF-E64B-A166-0EDBD2D0B9BD}"/>
              </a:ext>
            </a:extLst>
          </p:cNvPr>
          <p:cNvPicPr>
            <a:picLocks noChangeAspect="1"/>
          </p:cNvPicPr>
          <p:nvPr/>
        </p:nvPicPr>
        <p:blipFill>
          <a:blip r:embed="rId4"/>
          <a:stretch>
            <a:fillRect/>
          </a:stretch>
        </p:blipFill>
        <p:spPr>
          <a:xfrm>
            <a:off x="2609541" y="965985"/>
            <a:ext cx="1558547" cy="877500"/>
          </a:xfrm>
          <a:prstGeom prst="rect">
            <a:avLst/>
          </a:prstGeom>
        </p:spPr>
      </p:pic>
      <p:sp>
        <p:nvSpPr>
          <p:cNvPr id="17" name="Slide Number Placeholder 12">
            <a:extLst>
              <a:ext uri="{FF2B5EF4-FFF2-40B4-BE49-F238E27FC236}">
                <a16:creationId xmlns:a16="http://schemas.microsoft.com/office/drawing/2014/main" id="{6AAA3546-2789-4F22-8E0A-FE4D9AD0303B}"/>
              </a:ext>
            </a:extLst>
          </p:cNvPr>
          <p:cNvSpPr txBox="1">
            <a:spLocks/>
          </p:cNvSpPr>
          <p:nvPr/>
        </p:nvSpPr>
        <p:spPr>
          <a:xfrm>
            <a:off x="4578251" y="9181397"/>
            <a:ext cx="1253728" cy="527403"/>
          </a:xfrm>
          <a:prstGeom prst="rect">
            <a:avLst/>
          </a:prstGeom>
        </p:spPr>
        <p:txBody>
          <a:bodyPr vert="horz" lIns="74295" tIns="37148" rIns="74295" bIns="37148"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31" dirty="0"/>
              <a:t>2</a:t>
            </a:r>
          </a:p>
        </p:txBody>
      </p:sp>
      <p:sp>
        <p:nvSpPr>
          <p:cNvPr id="3" name="TextBox 2">
            <a:extLst>
              <a:ext uri="{FF2B5EF4-FFF2-40B4-BE49-F238E27FC236}">
                <a16:creationId xmlns:a16="http://schemas.microsoft.com/office/drawing/2014/main" id="{5A65907F-150E-4AD5-8E55-1F8153633880}"/>
              </a:ext>
            </a:extLst>
          </p:cNvPr>
          <p:cNvSpPr txBox="1"/>
          <p:nvPr/>
        </p:nvSpPr>
        <p:spPr>
          <a:xfrm>
            <a:off x="2760067" y="1981002"/>
            <a:ext cx="1369286" cy="317459"/>
          </a:xfrm>
          <a:prstGeom prst="rect">
            <a:avLst/>
          </a:prstGeom>
          <a:noFill/>
        </p:spPr>
        <p:txBody>
          <a:bodyPr wrap="none" rtlCol="0">
            <a:spAutoFit/>
          </a:bodyPr>
          <a:lstStyle/>
          <a:p>
            <a:r>
              <a:rPr lang="en-GB" sz="1463" dirty="0">
                <a:solidFill>
                  <a:srgbClr val="AD9A63"/>
                </a:solidFill>
                <a:latin typeface="Century Gothic" panose="020B0502020202020204" pitchFamily="34" charset="0"/>
              </a:rPr>
              <a:t>DESIGN BRIEF</a:t>
            </a:r>
          </a:p>
        </p:txBody>
      </p:sp>
    </p:spTree>
    <p:extLst>
      <p:ext uri="{BB962C8B-B14F-4D97-AF65-F5344CB8AC3E}">
        <p14:creationId xmlns:p14="http://schemas.microsoft.com/office/powerpoint/2010/main" val="315611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B7BA07-24AF-FD4D-AB24-5230B6B2110A}"/>
              </a:ext>
            </a:extLst>
          </p:cNvPr>
          <p:cNvSpPr/>
          <p:nvPr/>
        </p:nvSpPr>
        <p:spPr>
          <a:xfrm>
            <a:off x="1586410" y="1846504"/>
            <a:ext cx="3714148" cy="317459"/>
          </a:xfrm>
          <a:prstGeom prst="rect">
            <a:avLst/>
          </a:prstGeom>
        </p:spPr>
        <p:txBody>
          <a:bodyPr wrap="square">
            <a:spAutoFit/>
          </a:bodyPr>
          <a:lstStyle/>
          <a:p>
            <a:pPr algn="ctr"/>
            <a:r>
              <a:rPr lang="en-GB" sz="1463" dirty="0">
                <a:solidFill>
                  <a:srgbClr val="AD9A63"/>
                </a:solidFill>
                <a:latin typeface="Gill Sans" panose="020B0502020104020203" pitchFamily="34" charset="-79"/>
                <a:cs typeface="Gill Sans" panose="020B0502020104020203" pitchFamily="34" charset="-79"/>
              </a:rPr>
              <a:t>Examples</a:t>
            </a:r>
          </a:p>
        </p:txBody>
      </p:sp>
      <p:sp>
        <p:nvSpPr>
          <p:cNvPr id="8" name="Rectangle 7">
            <a:extLst>
              <a:ext uri="{FF2B5EF4-FFF2-40B4-BE49-F238E27FC236}">
                <a16:creationId xmlns:a16="http://schemas.microsoft.com/office/drawing/2014/main" id="{3DD3A137-3969-174F-BD1B-316296F73321}"/>
              </a:ext>
            </a:extLst>
          </p:cNvPr>
          <p:cNvSpPr/>
          <p:nvPr/>
        </p:nvSpPr>
        <p:spPr>
          <a:xfrm>
            <a:off x="3764230" y="7259970"/>
            <a:ext cx="2151356" cy="2042867"/>
          </a:xfrm>
          <a:prstGeom prst="rect">
            <a:avLst/>
          </a:prstGeom>
        </p:spPr>
        <p:txBody>
          <a:bodyPr wrap="square">
            <a:spAutoFit/>
          </a:bodyPr>
          <a:lstStyle/>
          <a:p>
            <a:r>
              <a:rPr lang="en-GB" sz="975" dirty="0">
                <a:solidFill>
                  <a:srgbClr val="000000"/>
                </a:solidFill>
                <a:latin typeface="Gill Sans" charset="0"/>
                <a:ea typeface="Gill Sans" charset="0"/>
                <a:cs typeface="Gill Sans" charset="0"/>
              </a:rPr>
              <a:t>ACACIA</a:t>
            </a:r>
            <a:r>
              <a:rPr lang="en-GB" sz="975" dirty="0">
                <a:solidFill>
                  <a:srgbClr val="000000"/>
                </a:solidFill>
                <a:latin typeface="Gill Sans Light" panose="020B0302020104020203" pitchFamily="34" charset="-79"/>
                <a:ea typeface="Times New Roman" panose="02020603050405020304" pitchFamily="18" charset="0"/>
                <a:cs typeface="Gill Sans Light" panose="020B0302020104020203" pitchFamily="34" charset="-79"/>
              </a:rPr>
              <a:t> from The Ardmore Collection.  The Acacia tree is an enduring sight in Africa with its bright yellow ‘fluff-ball’ flowers, and holds warm memories for Ardmore founder Fee Halsted. Having always had monkeys around her as a child, these humorous animals full of wit, pranks and intelligence have created a soft spot in her heart, and in turn have provided the inspiration for this striking new ‘conversational’ wallpaper painted by Cole &amp; Son. </a:t>
            </a:r>
            <a:endParaRPr lang="en-GB" sz="975" dirty="0">
              <a:latin typeface="Gill Sans Light" panose="020B0302020104020203" pitchFamily="34" charset="-79"/>
              <a:cs typeface="Gill Sans Light" panose="020B0302020104020203" pitchFamily="34" charset="-79"/>
            </a:endParaRPr>
          </a:p>
        </p:txBody>
      </p:sp>
      <p:pic>
        <p:nvPicPr>
          <p:cNvPr id="9" name="Picture 8" descr="A picture containing furniture&#10;&#10;Description automatically generated">
            <a:extLst>
              <a:ext uri="{FF2B5EF4-FFF2-40B4-BE49-F238E27FC236}">
                <a16:creationId xmlns:a16="http://schemas.microsoft.com/office/drawing/2014/main" id="{DEA25C7E-1F26-E642-A0BB-7128C8170B7D}"/>
              </a:ext>
            </a:extLst>
          </p:cNvPr>
          <p:cNvPicPr>
            <a:picLocks noChangeAspect="1"/>
          </p:cNvPicPr>
          <p:nvPr/>
        </p:nvPicPr>
        <p:blipFill rotWithShape="1">
          <a:blip r:embed="rId2">
            <a:extLst>
              <a:ext uri="{28A0092B-C50C-407E-A947-70E740481C1C}">
                <a14:useLocalDpi xmlns:a14="http://schemas.microsoft.com/office/drawing/2010/main" val="0"/>
              </a:ext>
            </a:extLst>
          </a:blip>
          <a:srcRect t="33139"/>
          <a:stretch/>
        </p:blipFill>
        <p:spPr>
          <a:xfrm>
            <a:off x="955148" y="6994191"/>
            <a:ext cx="2712646" cy="2716296"/>
          </a:xfrm>
          <a:prstGeom prst="rect">
            <a:avLst/>
          </a:prstGeom>
        </p:spPr>
      </p:pic>
      <p:cxnSp>
        <p:nvCxnSpPr>
          <p:cNvPr id="11" name="Straight Connector 10">
            <a:extLst>
              <a:ext uri="{FF2B5EF4-FFF2-40B4-BE49-F238E27FC236}">
                <a16:creationId xmlns:a16="http://schemas.microsoft.com/office/drawing/2014/main" id="{D31EF1A5-82CE-FF4F-AAC0-2B6C3832277F}"/>
              </a:ext>
            </a:extLst>
          </p:cNvPr>
          <p:cNvCxnSpPr>
            <a:cxnSpLocks/>
          </p:cNvCxnSpPr>
          <p:nvPr/>
        </p:nvCxnSpPr>
        <p:spPr>
          <a:xfrm>
            <a:off x="1370511" y="1768946"/>
            <a:ext cx="4214110" cy="0"/>
          </a:xfrm>
          <a:prstGeom prst="line">
            <a:avLst/>
          </a:prstGeom>
          <a:ln>
            <a:solidFill>
              <a:srgbClr val="AD9A6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7F7F86D-94FF-E64B-A166-0EDBD2D0B9BD}"/>
              </a:ext>
            </a:extLst>
          </p:cNvPr>
          <p:cNvPicPr>
            <a:picLocks noChangeAspect="1"/>
          </p:cNvPicPr>
          <p:nvPr/>
        </p:nvPicPr>
        <p:blipFill>
          <a:blip r:embed="rId3"/>
          <a:stretch>
            <a:fillRect/>
          </a:stretch>
        </p:blipFill>
        <p:spPr>
          <a:xfrm>
            <a:off x="2664209" y="819809"/>
            <a:ext cx="1558547" cy="877500"/>
          </a:xfrm>
          <a:prstGeom prst="rect">
            <a:avLst/>
          </a:prstGeom>
        </p:spPr>
      </p:pic>
      <p:grpSp>
        <p:nvGrpSpPr>
          <p:cNvPr id="15" name="Group 14">
            <a:extLst>
              <a:ext uri="{FF2B5EF4-FFF2-40B4-BE49-F238E27FC236}">
                <a16:creationId xmlns:a16="http://schemas.microsoft.com/office/drawing/2014/main" id="{05EDDA86-0810-C74A-91EB-9C91EECF9883}"/>
              </a:ext>
            </a:extLst>
          </p:cNvPr>
          <p:cNvGrpSpPr/>
          <p:nvPr/>
        </p:nvGrpSpPr>
        <p:grpSpPr>
          <a:xfrm>
            <a:off x="988010" y="5510071"/>
            <a:ext cx="4979112" cy="1368000"/>
            <a:chOff x="-5294671" y="6819910"/>
            <a:chExt cx="13716000" cy="3809730"/>
          </a:xfrm>
        </p:grpSpPr>
        <p:pic>
          <p:nvPicPr>
            <p:cNvPr id="16" name="Picture 15" descr="A picture containing indoor, wall, photo&#10;&#10;Description automatically generated">
              <a:extLst>
                <a:ext uri="{FF2B5EF4-FFF2-40B4-BE49-F238E27FC236}">
                  <a16:creationId xmlns:a16="http://schemas.microsoft.com/office/drawing/2014/main" id="{6A060E91-A69C-EA4E-A933-B2802A2BB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671" y="6819910"/>
              <a:ext cx="6858000" cy="3809730"/>
            </a:xfrm>
            <a:prstGeom prst="rect">
              <a:avLst/>
            </a:prstGeom>
          </p:spPr>
        </p:pic>
        <p:pic>
          <p:nvPicPr>
            <p:cNvPr id="17" name="Picture 16" descr="A picture containing indoor, wall, photo&#10;&#10;Description automatically generated">
              <a:extLst>
                <a:ext uri="{FF2B5EF4-FFF2-40B4-BE49-F238E27FC236}">
                  <a16:creationId xmlns:a16="http://schemas.microsoft.com/office/drawing/2014/main" id="{9BB5A186-3144-8041-9764-86C5B0860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329" y="6819910"/>
              <a:ext cx="6858000" cy="3809730"/>
            </a:xfrm>
            <a:prstGeom prst="rect">
              <a:avLst/>
            </a:prstGeom>
          </p:spPr>
        </p:pic>
      </p:grpSp>
      <p:pic>
        <p:nvPicPr>
          <p:cNvPr id="18" name="Picture 17" descr="A picture containing indoor, wall, photo&#10;&#10;Description automatically generated">
            <a:extLst>
              <a:ext uri="{FF2B5EF4-FFF2-40B4-BE49-F238E27FC236}">
                <a16:creationId xmlns:a16="http://schemas.microsoft.com/office/drawing/2014/main" id="{FB588587-ECFD-7A47-A7BD-DBF538CF635E}"/>
              </a:ext>
            </a:extLst>
          </p:cNvPr>
          <p:cNvPicPr>
            <a:picLocks noChangeAspect="1"/>
          </p:cNvPicPr>
          <p:nvPr/>
        </p:nvPicPr>
        <p:blipFill rotWithShape="1">
          <a:blip r:embed="rId4">
            <a:extLst>
              <a:ext uri="{28A0092B-C50C-407E-A947-70E740481C1C}">
                <a14:useLocalDpi xmlns:a14="http://schemas.microsoft.com/office/drawing/2010/main" val="0"/>
              </a:ext>
            </a:extLst>
          </a:blip>
          <a:srcRect l="-72" r="71" b="9066"/>
          <a:stretch/>
        </p:blipFill>
        <p:spPr>
          <a:xfrm>
            <a:off x="1130691" y="3053951"/>
            <a:ext cx="4625581" cy="2340000"/>
          </a:xfrm>
          <a:prstGeom prst="rect">
            <a:avLst/>
          </a:prstGeom>
        </p:spPr>
      </p:pic>
      <p:sp>
        <p:nvSpPr>
          <p:cNvPr id="19" name="Rectangle 18">
            <a:extLst>
              <a:ext uri="{FF2B5EF4-FFF2-40B4-BE49-F238E27FC236}">
                <a16:creationId xmlns:a16="http://schemas.microsoft.com/office/drawing/2014/main" id="{3DD3A137-3969-174F-BD1B-316296F73321}"/>
              </a:ext>
            </a:extLst>
          </p:cNvPr>
          <p:cNvSpPr/>
          <p:nvPr/>
        </p:nvSpPr>
        <p:spPr>
          <a:xfrm>
            <a:off x="1153737" y="2259620"/>
            <a:ext cx="4396802" cy="692497"/>
          </a:xfrm>
          <a:prstGeom prst="rect">
            <a:avLst/>
          </a:prstGeom>
        </p:spPr>
        <p:txBody>
          <a:bodyPr wrap="square">
            <a:spAutoFit/>
          </a:bodyPr>
          <a:lstStyle/>
          <a:p>
            <a:r>
              <a:rPr lang="en-GB" sz="975" dirty="0">
                <a:solidFill>
                  <a:srgbClr val="000000"/>
                </a:solidFill>
                <a:latin typeface="Gill Sans" charset="0"/>
                <a:ea typeface="Gill Sans" charset="0"/>
                <a:cs typeface="Gill Sans" charset="0"/>
              </a:rPr>
              <a:t>CABARET</a:t>
            </a:r>
            <a:r>
              <a:rPr lang="en-GB" sz="975" dirty="0">
                <a:solidFill>
                  <a:srgbClr val="000000"/>
                </a:solidFill>
                <a:latin typeface="Gill Sans Light" panose="020B0302020104020203" pitchFamily="34" charset="-79"/>
                <a:ea typeface="Times New Roman" panose="02020603050405020304" pitchFamily="18" charset="0"/>
                <a:cs typeface="Gill Sans Light" panose="020B0302020104020203" pitchFamily="34" charset="-79"/>
              </a:rPr>
              <a:t> is an enchanting wallpaper with a strong narrative, inspired by the classic fairy tales of youth. With its carnival imagery and colouring, featuring whirling dancers and entertainers it is reminiscent of vintage illustrations found in childhood story books. </a:t>
            </a:r>
            <a:endParaRPr lang="en-GB" sz="975" dirty="0">
              <a:latin typeface="Gill Sans Light" panose="020B0302020104020203" pitchFamily="34" charset="-79"/>
              <a:ea typeface="Times New Roman" panose="02020603050405020304" pitchFamily="18" charset="0"/>
              <a:cs typeface="Gill Sans Light" panose="020B0302020104020203" pitchFamily="34" charset="-79"/>
            </a:endParaRPr>
          </a:p>
        </p:txBody>
      </p:sp>
      <p:sp>
        <p:nvSpPr>
          <p:cNvPr id="3" name="Rectangle 2"/>
          <p:cNvSpPr/>
          <p:nvPr/>
        </p:nvSpPr>
        <p:spPr>
          <a:xfrm>
            <a:off x="823830" y="2836132"/>
            <a:ext cx="122315" cy="41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2" name="Rectangle 21"/>
          <p:cNvSpPr/>
          <p:nvPr/>
        </p:nvSpPr>
        <p:spPr>
          <a:xfrm>
            <a:off x="5915586" y="2908456"/>
            <a:ext cx="122315" cy="41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25" name="Slide Number Placeholder 12">
            <a:extLst>
              <a:ext uri="{FF2B5EF4-FFF2-40B4-BE49-F238E27FC236}">
                <a16:creationId xmlns:a16="http://schemas.microsoft.com/office/drawing/2014/main" id="{6AAA3546-2789-4F22-8E0A-FE4D9AD0303B}"/>
              </a:ext>
            </a:extLst>
          </p:cNvPr>
          <p:cNvSpPr>
            <a:spLocks noGrp="1"/>
          </p:cNvSpPr>
          <p:nvPr>
            <p:ph type="sldNum" sz="quarter" idx="12"/>
          </p:nvPr>
        </p:nvSpPr>
        <p:spPr>
          <a:xfrm>
            <a:off x="4578251" y="9181397"/>
            <a:ext cx="1253728" cy="527403"/>
          </a:xfrm>
        </p:spPr>
        <p:txBody>
          <a:bodyPr/>
          <a:lstStyle/>
          <a:p>
            <a:r>
              <a:rPr lang="en-GB" dirty="0"/>
              <a:t>3</a:t>
            </a:r>
          </a:p>
        </p:txBody>
      </p:sp>
    </p:spTree>
    <p:extLst>
      <p:ext uri="{BB962C8B-B14F-4D97-AF65-F5344CB8AC3E}">
        <p14:creationId xmlns:p14="http://schemas.microsoft.com/office/powerpoint/2010/main" val="1557057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A7B116-8767-498B-9F60-13D57AD52FE6}"/>
              </a:ext>
            </a:extLst>
          </p:cNvPr>
          <p:cNvSpPr/>
          <p:nvPr/>
        </p:nvSpPr>
        <p:spPr>
          <a:xfrm>
            <a:off x="1105124" y="2243060"/>
            <a:ext cx="4867014" cy="1152751"/>
          </a:xfrm>
          <a:prstGeom prst="rect">
            <a:avLst/>
          </a:prstGeom>
        </p:spPr>
        <p:txBody>
          <a:bodyPr wrap="square">
            <a:spAutoFit/>
          </a:bodyPr>
          <a:lstStyle/>
          <a:p>
            <a:pPr algn="ctr">
              <a:lnSpc>
                <a:spcPct val="107000"/>
              </a:lnSpc>
              <a:spcAft>
                <a:spcPts val="650"/>
              </a:spcAft>
            </a:pPr>
            <a:r>
              <a:rPr lang="en-GB" sz="975" dirty="0">
                <a:latin typeface="Gill Sans Light" panose="020B0302020104020203" pitchFamily="34" charset="-79"/>
                <a:ea typeface="Calibri" panose="020F0502020204030204" pitchFamily="34" charset="0"/>
                <a:cs typeface="Gill Sans Light" panose="020B0302020104020203" pitchFamily="34" charset="-79"/>
              </a:rPr>
              <a:t>Recolouring of the same design is not acceptable as a subsequent entry</a:t>
            </a:r>
          </a:p>
          <a:p>
            <a:pPr algn="ctr">
              <a:lnSpc>
                <a:spcPct val="107000"/>
              </a:lnSpc>
              <a:spcAft>
                <a:spcPts val="650"/>
              </a:spcAft>
            </a:pPr>
            <a:r>
              <a:rPr lang="en-GB" sz="975" dirty="0">
                <a:latin typeface="Gill Sans Light" panose="020B0302020104020203" pitchFamily="34" charset="-79"/>
                <a:ea typeface="Calibri" panose="020F0502020204030204" pitchFamily="34" charset="0"/>
                <a:cs typeface="Gill Sans Light" panose="020B0302020104020203" pitchFamily="34" charset="-79"/>
              </a:rPr>
              <a:t>Do not enter the same design into more than one category</a:t>
            </a:r>
          </a:p>
          <a:p>
            <a:pPr algn="ctr">
              <a:lnSpc>
                <a:spcPct val="107000"/>
              </a:lnSpc>
              <a:spcAft>
                <a:spcPts val="650"/>
              </a:spcAft>
            </a:pPr>
            <a:r>
              <a:rPr lang="en-GB" sz="975" dirty="0">
                <a:latin typeface="Gill Sans Light" panose="020B0302020104020203" pitchFamily="34" charset="-79"/>
                <a:ea typeface="Calibri" panose="020F0502020204030204" pitchFamily="34" charset="0"/>
                <a:cs typeface="Gill Sans Light" panose="020B0302020104020203" pitchFamily="34" charset="-79"/>
              </a:rPr>
              <a:t>Each design should be original and not a modified version of a previous design</a:t>
            </a:r>
          </a:p>
          <a:p>
            <a:pPr algn="ctr">
              <a:lnSpc>
                <a:spcPct val="107000"/>
              </a:lnSpc>
              <a:spcAft>
                <a:spcPts val="650"/>
              </a:spcAft>
            </a:pPr>
            <a:r>
              <a:rPr lang="en-GB" sz="975" dirty="0">
                <a:latin typeface="Gill Sans Light" panose="020B0302020104020203" pitchFamily="34" charset="-79"/>
                <a:ea typeface="Calibri" panose="020F0502020204030204" pitchFamily="34" charset="0"/>
                <a:cs typeface="Gill Sans Light" panose="020B0302020104020203" pitchFamily="34" charset="-79"/>
              </a:rPr>
              <a:t>Ensure that all channels/layers (separations) of your work are of the same dimensions</a:t>
            </a:r>
          </a:p>
        </p:txBody>
      </p:sp>
      <p:sp>
        <p:nvSpPr>
          <p:cNvPr id="10" name="Rectangle 9">
            <a:extLst>
              <a:ext uri="{FF2B5EF4-FFF2-40B4-BE49-F238E27FC236}">
                <a16:creationId xmlns:a16="http://schemas.microsoft.com/office/drawing/2014/main" id="{5F12B777-F198-4E2F-9DD4-85566A1C897A}"/>
              </a:ext>
            </a:extLst>
          </p:cNvPr>
          <p:cNvSpPr/>
          <p:nvPr/>
        </p:nvSpPr>
        <p:spPr>
          <a:xfrm>
            <a:off x="869625" y="6705901"/>
            <a:ext cx="5118750" cy="2632500"/>
          </a:xfrm>
          <a:prstGeom prst="rect">
            <a:avLst/>
          </a:prstGeom>
        </p:spPr>
        <p:txBody>
          <a:bodyPr wrap="square">
            <a:noAutofit/>
          </a:bodyPr>
          <a:lstStyle/>
          <a:p>
            <a:pPr algn="ctr">
              <a:lnSpc>
                <a:spcPct val="107000"/>
              </a:lnSpc>
              <a:spcAft>
                <a:spcPts val="650"/>
              </a:spcAft>
            </a:pPr>
            <a:r>
              <a:rPr lang="en-GB" sz="813" dirty="0">
                <a:solidFill>
                  <a:srgbClr val="FF0000"/>
                </a:solidFill>
                <a:effectLst>
                  <a:outerShdw blurRad="38100" dist="19050" dir="2700000" algn="tl">
                    <a:schemeClr val="dk1">
                      <a:alpha val="40000"/>
                    </a:schemeClr>
                  </a:outerShdw>
                </a:effectLst>
                <a:latin typeface="Gill Sans Light" panose="020B0302020104020203" pitchFamily="34" charset="-79"/>
                <a:ea typeface="Calibri" panose="020F0502020204030204" pitchFamily="34" charset="0"/>
                <a:cs typeface="Gill Sans Light" panose="020B0302020104020203" pitchFamily="34" charset="-79"/>
              </a:rPr>
              <a:t>DO NOT SUBMIT MULTIPLE REPEATS OF A DESIGN OUTSIDE THE STATED DIMENSIONS</a:t>
            </a:r>
            <a:endParaRPr lang="en-GB" sz="813" dirty="0">
              <a:latin typeface="Gill Sans Light" panose="020B0302020104020203" pitchFamily="34" charset="-79"/>
              <a:ea typeface="Calibri" panose="020F0502020204030204" pitchFamily="34" charset="0"/>
              <a:cs typeface="Gill Sans Light" panose="020B0302020104020203" pitchFamily="34" charset="-79"/>
            </a:endParaRPr>
          </a:p>
          <a:p>
            <a:pPr algn="ctr" fontAlgn="base">
              <a:lnSpc>
                <a:spcPct val="107000"/>
              </a:lnSpc>
            </a:pPr>
            <a:r>
              <a:rPr lang="en-GB" sz="813" dirty="0">
                <a:solidFill>
                  <a:srgbClr val="FF0000"/>
                </a:solidFill>
                <a:effectLst>
                  <a:outerShdw blurRad="38100" dist="19050" dir="2700000" algn="tl">
                    <a:schemeClr val="dk1">
                      <a:alpha val="40000"/>
                    </a:schemeClr>
                  </a:outerShdw>
                </a:effectLst>
                <a:latin typeface="Gill Sans Light" panose="020B0302020104020203" pitchFamily="34" charset="-79"/>
                <a:ea typeface="Calibri" panose="020F0502020204030204" pitchFamily="34" charset="0"/>
                <a:cs typeface="Gill Sans Light" panose="020B0302020104020203" pitchFamily="34" charset="-79"/>
              </a:rPr>
              <a:t>DO NOT MOUNT THE DESIGN ON ANY SECONDARY MEDIA E.G. CARD OR BOARD</a:t>
            </a:r>
            <a:endParaRPr lang="en-GB" sz="813" dirty="0">
              <a:latin typeface="Gill Sans Light" panose="020B0302020104020203" pitchFamily="34" charset="-79"/>
              <a:ea typeface="Calibri" panose="020F0502020204030204" pitchFamily="34" charset="0"/>
              <a:cs typeface="Gill Sans Light" panose="020B0302020104020203" pitchFamily="34" charset="-79"/>
            </a:endParaRPr>
          </a:p>
          <a:p>
            <a:pPr algn="ctr" fontAlgn="base">
              <a:lnSpc>
                <a:spcPct val="107000"/>
              </a:lnSpc>
            </a:pPr>
            <a:r>
              <a:rPr lang="en-GB" sz="813" dirty="0">
                <a:solidFill>
                  <a:srgbClr val="000000"/>
                </a:solidFill>
                <a:latin typeface="Gill Sans Light" panose="020B0302020104020203" pitchFamily="34" charset="-79"/>
                <a:ea typeface="Times New Roman" panose="02020603050405020304" pitchFamily="18" charset="0"/>
                <a:cs typeface="Gill Sans Light" panose="020B0302020104020203" pitchFamily="34" charset="-79"/>
              </a:rPr>
              <a:t> </a:t>
            </a:r>
            <a:endParaRPr lang="en-GB" sz="813" dirty="0">
              <a:latin typeface="Gill Sans Light" panose="020B0302020104020203" pitchFamily="34" charset="-79"/>
              <a:ea typeface="Calibri" panose="020F0502020204030204" pitchFamily="34" charset="0"/>
              <a:cs typeface="Gill Sans Light" panose="020B0302020104020203" pitchFamily="34" charset="-79"/>
            </a:endParaRPr>
          </a:p>
          <a:p>
            <a:pPr algn="ctr">
              <a:lnSpc>
                <a:spcPct val="107000"/>
              </a:lnSpc>
            </a:pP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Label your artwork discreetly, using pencil, with your name and category entered on the reverse at the bottom left corner.</a:t>
            </a:r>
          </a:p>
          <a:p>
            <a:pPr algn="ctr">
              <a:lnSpc>
                <a:spcPct val="107000"/>
              </a:lnSpc>
            </a:pPr>
            <a:endPar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endParaRPr>
          </a:p>
          <a:p>
            <a:pPr algn="ctr">
              <a:lnSpc>
                <a:spcPct val="107000"/>
              </a:lnSpc>
            </a:pP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 Submit a digital image at 300dpi, showing the separate channels/layers which matches your physical entry/s exactly</a:t>
            </a:r>
          </a:p>
          <a:p>
            <a:pPr algn="ctr">
              <a:lnSpc>
                <a:spcPct val="107000"/>
              </a:lnSpc>
            </a:pPr>
            <a:endPar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endParaRPr>
          </a:p>
          <a:p>
            <a:pPr algn="ctr">
              <a:lnSpc>
                <a:spcPct val="107000"/>
              </a:lnSpc>
            </a:pP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The images to be supplied in Tiff format only</a:t>
            </a:r>
          </a:p>
          <a:p>
            <a:pPr algn="ctr">
              <a:lnSpc>
                <a:spcPct val="107000"/>
              </a:lnSpc>
            </a:pPr>
            <a:endPar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endParaRPr>
          </a:p>
          <a:p>
            <a:pPr algn="ctr"/>
            <a:r>
              <a:rPr lang="en-GB" sz="813" dirty="0">
                <a:solidFill>
                  <a:schemeClr val="tx1">
                    <a:lumMod val="65000"/>
                    <a:lumOff val="35000"/>
                  </a:schemeClr>
                </a:solidFill>
                <a:latin typeface="Century Gothic" panose="020B0502020202020204" pitchFamily="34" charset="0"/>
                <a:cs typeface="Gill Sans Light" panose="020B0302020104020203" pitchFamily="34" charset="-79"/>
              </a:rPr>
              <a:t>Send your entries to</a:t>
            </a:r>
            <a:r>
              <a:rPr lang="en-GB" sz="813" dirty="0">
                <a:latin typeface="Century Gothic" panose="020B0502020202020204" pitchFamily="34" charset="0"/>
                <a:cs typeface="Gill Sans Light" panose="020B0302020104020203" pitchFamily="34" charset="-79"/>
              </a:rPr>
              <a:t>:</a:t>
            </a:r>
            <a:r>
              <a:rPr lang="en-GB" sz="813" dirty="0">
                <a:solidFill>
                  <a:srgbClr val="FF0000"/>
                </a:solidFill>
                <a:latin typeface="Century Gothic" panose="020B0502020202020204" pitchFamily="34" charset="0"/>
                <a:cs typeface="Gill Sans Light" panose="020B0302020104020203" pitchFamily="34" charset="-79"/>
              </a:rPr>
              <a:t> </a:t>
            </a:r>
          </a:p>
          <a:p>
            <a:pPr algn="ctr"/>
            <a:r>
              <a:rPr lang="en-GB" sz="813" dirty="0">
                <a:solidFill>
                  <a:srgbClr val="FF0000"/>
                </a:solidFill>
                <a:latin typeface="Century Gothic" panose="020B0502020202020204" pitchFamily="34" charset="0"/>
                <a:cs typeface="Gill Sans Light" panose="020B0302020104020203" pitchFamily="34" charset="-79"/>
              </a:rPr>
              <a:t> </a:t>
            </a:r>
            <a:r>
              <a:rPr lang="en-GB" sz="813" dirty="0" err="1">
                <a:solidFill>
                  <a:srgbClr val="FF0000"/>
                </a:solidFill>
                <a:latin typeface="Century Gothic" panose="020B0502020202020204" pitchFamily="34" charset="0"/>
                <a:cs typeface="Gill Sans Light" panose="020B0302020104020203" pitchFamily="34" charset="-79"/>
              </a:rPr>
              <a:t>i</a:t>
            </a:r>
            <a:r>
              <a:rPr lang="en-GB" sz="813" dirty="0" err="1">
                <a:solidFill>
                  <a:schemeClr val="tx1">
                    <a:lumMod val="65000"/>
                    <a:lumOff val="35000"/>
                  </a:schemeClr>
                </a:solidFill>
                <a:latin typeface="Century Gothic" panose="020B0502020202020204" pitchFamily="34" charset="0"/>
                <a:cs typeface="Gill Sans Light" panose="020B0302020104020203" pitchFamily="34" charset="-79"/>
              </a:rPr>
              <a:t>-dott</a:t>
            </a:r>
            <a:r>
              <a:rPr lang="en-GB" sz="813" dirty="0">
                <a:solidFill>
                  <a:schemeClr val="tx1">
                    <a:lumMod val="65000"/>
                    <a:lumOff val="35000"/>
                  </a:schemeClr>
                </a:solidFill>
                <a:latin typeface="Century Gothic" panose="020B0502020202020204" pitchFamily="34" charset="0"/>
                <a:cs typeface="Gill Sans Light" panose="020B0302020104020203" pitchFamily="34" charset="-79"/>
              </a:rPr>
              <a:t> CIO   Suite 23   Blackburn Enterprise Centre   </a:t>
            </a:r>
            <a:r>
              <a:rPr lang="en-GB" sz="813" dirty="0" err="1">
                <a:solidFill>
                  <a:schemeClr val="tx1">
                    <a:lumMod val="65000"/>
                    <a:lumOff val="35000"/>
                  </a:schemeClr>
                </a:solidFill>
                <a:latin typeface="Century Gothic" panose="020B0502020202020204" pitchFamily="34" charset="0"/>
                <a:cs typeface="Gill Sans Light" panose="020B0302020104020203" pitchFamily="34" charset="-79"/>
              </a:rPr>
              <a:t>Furthergate</a:t>
            </a:r>
            <a:r>
              <a:rPr lang="en-GB" sz="813" dirty="0">
                <a:solidFill>
                  <a:schemeClr val="tx1">
                    <a:lumMod val="65000"/>
                    <a:lumOff val="35000"/>
                  </a:schemeClr>
                </a:solidFill>
                <a:latin typeface="Century Gothic" panose="020B0502020202020204" pitchFamily="34" charset="0"/>
                <a:cs typeface="Gill Sans Light" panose="020B0302020104020203" pitchFamily="34" charset="-79"/>
              </a:rPr>
              <a:t>   Blackburn   BB1 3HQ</a:t>
            </a:r>
            <a:endPar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endParaRPr>
          </a:p>
          <a:p>
            <a:pPr algn="ctr"/>
            <a:endParaRPr lang="en-GB" sz="813" dirty="0">
              <a:solidFill>
                <a:schemeClr val="tx1">
                  <a:lumMod val="65000"/>
                  <a:lumOff val="35000"/>
                </a:schemeClr>
              </a:solidFill>
              <a:latin typeface="Century Gothic" panose="020B0502020202020204" pitchFamily="34" charset="0"/>
              <a:cs typeface="Gill Sans Light" panose="020B0302020104020203" pitchFamily="34" charset="-79"/>
            </a:endParaRPr>
          </a:p>
          <a:p>
            <a:pPr algn="ct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 You can contact us at:</a:t>
            </a:r>
            <a:r>
              <a:rPr lang="en-GB" sz="813" dirty="0">
                <a:solidFill>
                  <a:schemeClr val="tx1">
                    <a:lumMod val="65000"/>
                    <a:lumOff val="35000"/>
                  </a:schemeClr>
                </a:solidFill>
                <a:latin typeface="Century Gothic" panose="020B0502020202020204" pitchFamily="34" charset="0"/>
                <a:cs typeface="Gill Sans Light" panose="020B0302020104020203" pitchFamily="34" charset="-79"/>
              </a:rPr>
              <a:t>     </a:t>
            </a: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+44 (0) 7538673651     </a:t>
            </a:r>
            <a:r>
              <a:rPr lang="en-GB" sz="813" u="sng"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hlinkClick r:id="rId2">
                  <a:extLst>
                    <a:ext uri="{A12FA001-AC4F-418D-AE19-62706E023703}">
                      <ahyp:hlinkClr xmlns:ahyp="http://schemas.microsoft.com/office/drawing/2018/hyperlinkcolor" val="tx"/>
                    </a:ext>
                  </a:extLst>
                </a:hlinkClick>
              </a:rPr>
              <a:t>info@i-dott.org</a:t>
            </a: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 </a:t>
            </a:r>
          </a:p>
          <a:p>
            <a:pPr algn="ctr"/>
            <a:endParaRPr lang="en-GB" sz="813" dirty="0">
              <a:solidFill>
                <a:srgbClr val="AD9A63"/>
              </a:solidFill>
              <a:latin typeface="Century Gothic" panose="020B0502020202020204" pitchFamily="34" charset="0"/>
              <a:ea typeface="Calibri" panose="020F0502020204030204" pitchFamily="34" charset="0"/>
              <a:cs typeface="Gill Sans Light" panose="020B0302020104020203" pitchFamily="34" charset="-79"/>
            </a:endParaRPr>
          </a:p>
          <a:p>
            <a:pPr algn="ct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Remember to enclose your completed &amp; signed </a:t>
            </a:r>
            <a:r>
              <a:rPr lang="en-GB" sz="813" b="1"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Entry Form </a:t>
            </a: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and </a:t>
            </a:r>
            <a:r>
              <a:rPr lang="en-GB" sz="813" b="1"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Assignment of Copyright </a:t>
            </a:r>
            <a:r>
              <a:rPr lang="en-GB" sz="813" dirty="0">
                <a:solidFill>
                  <a:schemeClr val="tx1">
                    <a:lumMod val="65000"/>
                    <a:lumOff val="35000"/>
                  </a:schemeClr>
                </a:solidFill>
                <a:latin typeface="Century Gothic" panose="020B0502020202020204" pitchFamily="34" charset="0"/>
                <a:ea typeface="Calibri" panose="020F0502020204030204" pitchFamily="34" charset="0"/>
                <a:cs typeface="Gill Sans Light" panose="020B0302020104020203" pitchFamily="34" charset="-79"/>
              </a:rPr>
              <a:t>document</a:t>
            </a:r>
          </a:p>
        </p:txBody>
      </p:sp>
      <p:cxnSp>
        <p:nvCxnSpPr>
          <p:cNvPr id="13" name="Straight Connector 12">
            <a:extLst>
              <a:ext uri="{FF2B5EF4-FFF2-40B4-BE49-F238E27FC236}">
                <a16:creationId xmlns:a16="http://schemas.microsoft.com/office/drawing/2014/main" id="{6240B05D-968B-C141-B4F8-2569582319B9}"/>
              </a:ext>
            </a:extLst>
          </p:cNvPr>
          <p:cNvCxnSpPr>
            <a:cxnSpLocks/>
          </p:cNvCxnSpPr>
          <p:nvPr/>
        </p:nvCxnSpPr>
        <p:spPr>
          <a:xfrm>
            <a:off x="1237842" y="6550881"/>
            <a:ext cx="4382317" cy="0"/>
          </a:xfrm>
          <a:prstGeom prst="line">
            <a:avLst/>
          </a:prstGeom>
          <a:ln>
            <a:solidFill>
              <a:srgbClr val="AD9A63"/>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7F3BCD1-2824-1D44-A213-97509A30BC61}"/>
              </a:ext>
            </a:extLst>
          </p:cNvPr>
          <p:cNvSpPr/>
          <p:nvPr/>
        </p:nvSpPr>
        <p:spPr>
          <a:xfrm>
            <a:off x="1230600" y="3388273"/>
            <a:ext cx="4396802" cy="968022"/>
          </a:xfrm>
          <a:prstGeom prst="rect">
            <a:avLst/>
          </a:prstGeom>
        </p:spPr>
        <p:txBody>
          <a:bodyPr wrap="square">
            <a:spAutoFit/>
          </a:bodyPr>
          <a:lstStyle/>
          <a:p>
            <a:pPr algn="just"/>
            <a:r>
              <a:rPr lang="en-GB" sz="813" dirty="0">
                <a:solidFill>
                  <a:srgbClr val="000000"/>
                </a:solidFill>
                <a:latin typeface="Century Gothic" panose="020B0502020202020204" pitchFamily="34" charset="0"/>
                <a:ea typeface="Times New Roman" panose="02020603050405020304" pitchFamily="18" charset="0"/>
                <a:cs typeface="Gill Sans Light" panose="020B0302020104020203" pitchFamily="34" charset="-79"/>
              </a:rPr>
              <a:t>Your design is to be worked up to fit in one of these dimension options (table below) but can have more than one repeat within your selected option: that is to say that if your finished work measures </a:t>
            </a:r>
            <a:r>
              <a:rPr lang="en-GB" sz="813" dirty="0" err="1">
                <a:solidFill>
                  <a:srgbClr val="000000"/>
                </a:solidFill>
                <a:latin typeface="Century Gothic" panose="020B0502020202020204" pitchFamily="34" charset="0"/>
                <a:ea typeface="Times New Roman" panose="02020603050405020304" pitchFamily="18" charset="0"/>
                <a:cs typeface="Gill Sans Light" panose="020B0302020104020203" pitchFamily="34" charset="-79"/>
              </a:rPr>
              <a:t>e.g</a:t>
            </a:r>
            <a:r>
              <a:rPr lang="en-GB" sz="813" dirty="0">
                <a:solidFill>
                  <a:srgbClr val="000000"/>
                </a:solidFill>
                <a:latin typeface="Century Gothic" panose="020B0502020202020204" pitchFamily="34" charset="0"/>
                <a:ea typeface="Times New Roman" panose="02020603050405020304" pitchFamily="18" charset="0"/>
                <a:cs typeface="Gill Sans Light" panose="020B0302020104020203" pitchFamily="34" charset="-79"/>
              </a:rPr>
              <a:t> 26.50cm x 26.50cm you must step the work up and across the sheet to fit your selected dimensions, making sure that the units match in height and width. Units can be straight or off set.</a:t>
            </a:r>
          </a:p>
          <a:p>
            <a:pPr algn="just"/>
            <a:endParaRPr lang="en-GB" sz="813" dirty="0">
              <a:solidFill>
                <a:srgbClr val="000000"/>
              </a:solidFill>
              <a:latin typeface="Century Gothic" panose="020B0502020202020204" pitchFamily="34" charset="0"/>
              <a:ea typeface="Times New Roman" panose="02020603050405020304" pitchFamily="18" charset="0"/>
              <a:cs typeface="Gill Sans Light" panose="020B0302020104020203" pitchFamily="34" charset="-79"/>
            </a:endParaRPr>
          </a:p>
          <a:p>
            <a:pPr algn="ctr"/>
            <a:r>
              <a:rPr lang="en-GB" sz="813" b="1" i="1" dirty="0">
                <a:solidFill>
                  <a:srgbClr val="000000"/>
                </a:solidFill>
                <a:latin typeface="Century Gothic" panose="020B0502020202020204" pitchFamily="34" charset="0"/>
                <a:ea typeface="Times New Roman" panose="02020603050405020304" pitchFamily="18" charset="0"/>
                <a:cs typeface="Gill Sans" panose="020B0502020104020203" pitchFamily="34" charset="-79"/>
              </a:rPr>
              <a:t>All designs must show a match in the height and width regardless of the unit size.</a:t>
            </a:r>
            <a:endParaRPr lang="en-GB" sz="813" b="1" i="1" dirty="0">
              <a:latin typeface="Century Gothic" panose="020B0502020202020204" pitchFamily="34" charset="0"/>
              <a:ea typeface="Times New Roman" panose="02020603050405020304" pitchFamily="18" charset="0"/>
              <a:cs typeface="Gill Sans" panose="020B0502020104020203" pitchFamily="34" charset="-79"/>
            </a:endParaRPr>
          </a:p>
        </p:txBody>
      </p:sp>
      <p:graphicFrame>
        <p:nvGraphicFramePr>
          <p:cNvPr id="4" name="Table 3">
            <a:extLst>
              <a:ext uri="{FF2B5EF4-FFF2-40B4-BE49-F238E27FC236}">
                <a16:creationId xmlns:a16="http://schemas.microsoft.com/office/drawing/2014/main" id="{C230D6CC-473F-8C42-8114-CDBBEC5E2BC4}"/>
              </a:ext>
            </a:extLst>
          </p:cNvPr>
          <p:cNvGraphicFramePr>
            <a:graphicFrameLocks noGrp="1"/>
          </p:cNvGraphicFramePr>
          <p:nvPr>
            <p:extLst>
              <p:ext uri="{D42A27DB-BD31-4B8C-83A1-F6EECF244321}">
                <p14:modId xmlns:p14="http://schemas.microsoft.com/office/powerpoint/2010/main" val="541903822"/>
              </p:ext>
            </p:extLst>
          </p:nvPr>
        </p:nvGraphicFramePr>
        <p:xfrm>
          <a:off x="1305406" y="4455937"/>
          <a:ext cx="4247189" cy="1929424"/>
        </p:xfrm>
        <a:graphic>
          <a:graphicData uri="http://schemas.openxmlformats.org/drawingml/2006/table">
            <a:tbl>
              <a:tblPr firstRow="1" bandRow="1">
                <a:tableStyleId>{5C22544A-7EE6-4342-B048-85BDC9FD1C3A}</a:tableStyleId>
              </a:tblPr>
              <a:tblGrid>
                <a:gridCol w="576142">
                  <a:extLst>
                    <a:ext uri="{9D8B030D-6E8A-4147-A177-3AD203B41FA5}">
                      <a16:colId xmlns:a16="http://schemas.microsoft.com/office/drawing/2014/main" val="399948079"/>
                    </a:ext>
                  </a:extLst>
                </a:gridCol>
                <a:gridCol w="917762">
                  <a:extLst>
                    <a:ext uri="{9D8B030D-6E8A-4147-A177-3AD203B41FA5}">
                      <a16:colId xmlns:a16="http://schemas.microsoft.com/office/drawing/2014/main" val="3613908038"/>
                    </a:ext>
                  </a:extLst>
                </a:gridCol>
                <a:gridCol w="863133">
                  <a:extLst>
                    <a:ext uri="{9D8B030D-6E8A-4147-A177-3AD203B41FA5}">
                      <a16:colId xmlns:a16="http://schemas.microsoft.com/office/drawing/2014/main" val="1994514005"/>
                    </a:ext>
                  </a:extLst>
                </a:gridCol>
                <a:gridCol w="1890152">
                  <a:extLst>
                    <a:ext uri="{9D8B030D-6E8A-4147-A177-3AD203B41FA5}">
                      <a16:colId xmlns:a16="http://schemas.microsoft.com/office/drawing/2014/main" val="3028869641"/>
                    </a:ext>
                  </a:extLst>
                </a:gridCol>
              </a:tblGrid>
              <a:tr h="301308">
                <a:tc>
                  <a:txBody>
                    <a:bodyPr/>
                    <a:lstStyle/>
                    <a:p>
                      <a:r>
                        <a:rPr lang="en-US" sz="800" b="0" i="0" dirty="0">
                          <a:latin typeface="Gill Sans Light" panose="020B0302020104020203" pitchFamily="34" charset="-79"/>
                          <a:cs typeface="Gill Sans Light" panose="020B0302020104020203" pitchFamily="34" charset="-79"/>
                        </a:rPr>
                        <a:t>Size</a:t>
                      </a:r>
                    </a:p>
                  </a:txBody>
                  <a:tcPr marL="74295" marR="74295" marT="37148" marB="37148">
                    <a:lnL w="6350" cap="flat" cmpd="sng" algn="ctr">
                      <a:solidFill>
                        <a:srgbClr val="AD9A63"/>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solidFill>
                      <a:srgbClr val="AD9A63"/>
                    </a:solidFill>
                  </a:tcPr>
                </a:tc>
                <a:tc>
                  <a:txBody>
                    <a:bodyPr/>
                    <a:lstStyle/>
                    <a:p>
                      <a:r>
                        <a:rPr lang="en-US" sz="800" b="0" i="0" dirty="0">
                          <a:latin typeface="Gill Sans Light" panose="020B0302020104020203" pitchFamily="34" charset="-79"/>
                          <a:cs typeface="Gill Sans Light" panose="020B0302020104020203" pitchFamily="34" charset="-79"/>
                        </a:rPr>
                        <a:t>Height (cm)</a:t>
                      </a:r>
                    </a:p>
                  </a:txBody>
                  <a:tcPr marL="74295" marR="74295" marT="37148" marB="3714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solidFill>
                      <a:srgbClr val="AD9A63"/>
                    </a:solidFill>
                  </a:tcPr>
                </a:tc>
                <a:tc>
                  <a:txBody>
                    <a:bodyPr/>
                    <a:lstStyle/>
                    <a:p>
                      <a:r>
                        <a:rPr lang="en-US" sz="800" b="0" i="0" dirty="0">
                          <a:latin typeface="Gill Sans Light" panose="020B0302020104020203" pitchFamily="34" charset="-79"/>
                          <a:cs typeface="Gill Sans Light" panose="020B0302020104020203" pitchFamily="34" charset="-79"/>
                        </a:rPr>
                        <a:t>Width (cm)</a:t>
                      </a:r>
                    </a:p>
                  </a:txBody>
                  <a:tcPr marL="74295" marR="74295" marT="37148" marB="3714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solidFill>
                      <a:srgbClr val="AD9A63"/>
                    </a:solidFill>
                  </a:tcPr>
                </a:tc>
                <a:tc>
                  <a:txBody>
                    <a:bodyPr/>
                    <a:lstStyle/>
                    <a:p>
                      <a:r>
                        <a:rPr lang="en-US" sz="800" b="0" i="0" dirty="0">
                          <a:latin typeface="Gill Sans Light" panose="020B0302020104020203" pitchFamily="34" charset="-79"/>
                          <a:cs typeface="Gill Sans Light" panose="020B0302020104020203" pitchFamily="34" charset="-79"/>
                        </a:rPr>
                        <a:t>End use</a:t>
                      </a:r>
                    </a:p>
                  </a:txBody>
                  <a:tcPr marL="74295" marR="74295" marT="37148" marB="37148">
                    <a:lnL w="6350" cap="flat" cmpd="sng" algn="ctr">
                      <a:solidFill>
                        <a:schemeClr val="bg1"/>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solidFill>
                      <a:srgbClr val="AD9A63"/>
                    </a:solidFill>
                  </a:tcPr>
                </a:tc>
                <a:extLst>
                  <a:ext uri="{0D108BD9-81ED-4DB2-BD59-A6C34878D82A}">
                    <a16:rowId xmlns:a16="http://schemas.microsoft.com/office/drawing/2014/main" val="3354857005"/>
                  </a:ext>
                </a:extLst>
              </a:tr>
              <a:tr h="220881">
                <a:tc>
                  <a:txBody>
                    <a:bodyPr/>
                    <a:lstStyle/>
                    <a:p>
                      <a:r>
                        <a:rPr lang="en-US" sz="800" b="0" i="0" dirty="0">
                          <a:latin typeface="Gill Sans Light" panose="020B0302020104020203" pitchFamily="34" charset="-79"/>
                          <a:cs typeface="Gill Sans Light" panose="020B0302020104020203" pitchFamily="34" charset="-79"/>
                        </a:rPr>
                        <a:t>1</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53</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52</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Wallpaper</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2901088416"/>
                  </a:ext>
                </a:extLst>
              </a:tr>
              <a:tr h="198120">
                <a:tc>
                  <a:txBody>
                    <a:bodyPr/>
                    <a:lstStyle/>
                    <a:p>
                      <a:r>
                        <a:rPr lang="en-US" sz="800" b="0" i="0" dirty="0">
                          <a:latin typeface="Gill Sans Light" panose="020B0302020104020203" pitchFamily="34" charset="-79"/>
                          <a:cs typeface="Gill Sans Light" panose="020B0302020104020203" pitchFamily="34" charset="-79"/>
                        </a:rPr>
                        <a:t>2</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53</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53</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Wallpaper</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802044821"/>
                  </a:ext>
                </a:extLst>
              </a:tr>
              <a:tr h="218515">
                <a:tc>
                  <a:txBody>
                    <a:bodyPr/>
                    <a:lstStyle/>
                    <a:p>
                      <a:r>
                        <a:rPr lang="en-US" sz="800" b="0" i="0" dirty="0">
                          <a:latin typeface="Gill Sans Light" panose="020B0302020104020203" pitchFamily="34" charset="-79"/>
                          <a:cs typeface="Gill Sans Light" panose="020B0302020104020203" pitchFamily="34" charset="-79"/>
                        </a:rPr>
                        <a:t>3</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64</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52</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Wallpaper</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2707317310"/>
                  </a:ext>
                </a:extLst>
              </a:tr>
              <a:tr h="198120">
                <a:tc>
                  <a:txBody>
                    <a:bodyPr/>
                    <a:lstStyle/>
                    <a:p>
                      <a:r>
                        <a:rPr lang="en-US" sz="800" b="0" i="0" dirty="0">
                          <a:latin typeface="Gill Sans Light" panose="020B0302020104020203" pitchFamily="34" charset="-79"/>
                          <a:cs typeface="Gill Sans Light" panose="020B0302020104020203" pitchFamily="34" charset="-79"/>
                        </a:rPr>
                        <a:t>4</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64</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53</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latin typeface="Gill Sans Light" panose="020B0302020104020203" pitchFamily="34" charset="-79"/>
                          <a:cs typeface="Gill Sans Light" panose="020B0302020104020203" pitchFamily="34" charset="-79"/>
                        </a:rPr>
                        <a:t>Wallpaper</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1698614786"/>
                  </a:ext>
                </a:extLst>
              </a:tr>
              <a:tr h="198120">
                <a:tc>
                  <a:txBody>
                    <a:bodyPr/>
                    <a:lstStyle/>
                    <a:p>
                      <a:r>
                        <a:rPr lang="en-US" sz="800" b="0" i="0" dirty="0">
                          <a:latin typeface="Gill Sans Light" panose="020B0302020104020203" pitchFamily="34" charset="-79"/>
                          <a:cs typeface="Gill Sans Light" panose="020B0302020104020203" pitchFamily="34" charset="-79"/>
                        </a:rPr>
                        <a:t>5</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64</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64</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Textiles</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2127553179"/>
                  </a:ext>
                </a:extLst>
              </a:tr>
              <a:tr h="198120">
                <a:tc>
                  <a:txBody>
                    <a:bodyPr/>
                    <a:lstStyle/>
                    <a:p>
                      <a:r>
                        <a:rPr lang="en-US" sz="800" b="0" i="0" dirty="0">
                          <a:latin typeface="Gill Sans Light" panose="020B0302020104020203" pitchFamily="34" charset="-79"/>
                          <a:cs typeface="Gill Sans Light" panose="020B0302020104020203" pitchFamily="34" charset="-79"/>
                        </a:rPr>
                        <a:t>6</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91.50</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91.50</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latin typeface="Gill Sans Light" panose="020B0302020104020203" pitchFamily="34" charset="-79"/>
                          <a:cs typeface="Gill Sans Light" panose="020B0302020104020203" pitchFamily="34" charset="-79"/>
                        </a:rPr>
                        <a:t>Textiles</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4086869019"/>
                  </a:ext>
                </a:extLst>
              </a:tr>
              <a:tr h="198120">
                <a:tc>
                  <a:txBody>
                    <a:bodyPr/>
                    <a:lstStyle/>
                    <a:p>
                      <a:r>
                        <a:rPr lang="en-US" sz="800" b="0" i="0" dirty="0">
                          <a:latin typeface="Gill Sans Light" panose="020B0302020104020203" pitchFamily="34" charset="-79"/>
                          <a:cs typeface="Gill Sans Light" panose="020B0302020104020203" pitchFamily="34" charset="-79"/>
                        </a:rPr>
                        <a:t>7</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64</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220</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i="0" dirty="0">
                          <a:latin typeface="Gill Sans Light" panose="020B0302020104020203" pitchFamily="34" charset="-79"/>
                          <a:cs typeface="Gill Sans Light" panose="020B0302020104020203" pitchFamily="34" charset="-79"/>
                        </a:rPr>
                        <a:t>Textiles</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2185264259"/>
                  </a:ext>
                </a:extLst>
              </a:tr>
              <a:tr h="198120">
                <a:tc>
                  <a:txBody>
                    <a:bodyPr/>
                    <a:lstStyle/>
                    <a:p>
                      <a:r>
                        <a:rPr lang="en-US" sz="800" b="0" i="0" dirty="0">
                          <a:latin typeface="Gill Sans Light" panose="020B0302020104020203" pitchFamily="34" charset="-79"/>
                          <a:cs typeface="Gill Sans Light" panose="020B0302020104020203" pitchFamily="34" charset="-79"/>
                        </a:rPr>
                        <a:t>8</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300</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140</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tc>
                  <a:txBody>
                    <a:bodyPr/>
                    <a:lstStyle/>
                    <a:p>
                      <a:r>
                        <a:rPr lang="en-US" sz="800" b="0" i="0" dirty="0">
                          <a:latin typeface="Gill Sans Light" panose="020B0302020104020203" pitchFamily="34" charset="-79"/>
                          <a:cs typeface="Gill Sans Light" panose="020B0302020104020203" pitchFamily="34" charset="-79"/>
                        </a:rPr>
                        <a:t>Digitally printed wallpaper or textiles</a:t>
                      </a:r>
                    </a:p>
                  </a:txBody>
                  <a:tcPr marL="74295" marR="74295" marT="37148" marB="37148">
                    <a:lnL w="6350" cap="flat" cmpd="sng" algn="ctr">
                      <a:solidFill>
                        <a:srgbClr val="AD9A63"/>
                      </a:solidFill>
                      <a:prstDash val="solid"/>
                      <a:round/>
                      <a:headEnd type="none" w="med" len="med"/>
                      <a:tailEnd type="none" w="med" len="med"/>
                    </a:lnL>
                    <a:lnR w="6350" cap="flat" cmpd="sng" algn="ctr">
                      <a:solidFill>
                        <a:srgbClr val="AD9A63"/>
                      </a:solidFill>
                      <a:prstDash val="solid"/>
                      <a:round/>
                      <a:headEnd type="none" w="med" len="med"/>
                      <a:tailEnd type="none" w="med" len="med"/>
                    </a:lnR>
                    <a:lnT w="6350" cap="flat" cmpd="sng" algn="ctr">
                      <a:solidFill>
                        <a:srgbClr val="AD9A63"/>
                      </a:solidFill>
                      <a:prstDash val="solid"/>
                      <a:round/>
                      <a:headEnd type="none" w="med" len="med"/>
                      <a:tailEnd type="none" w="med" len="med"/>
                    </a:lnT>
                    <a:lnB w="6350" cap="flat" cmpd="sng" algn="ctr">
                      <a:solidFill>
                        <a:srgbClr val="AD9A63"/>
                      </a:solidFill>
                      <a:prstDash val="solid"/>
                      <a:round/>
                      <a:headEnd type="none" w="med" len="med"/>
                      <a:tailEnd type="none" w="med" len="med"/>
                    </a:lnB>
                    <a:noFill/>
                  </a:tcPr>
                </a:tc>
                <a:extLst>
                  <a:ext uri="{0D108BD9-81ED-4DB2-BD59-A6C34878D82A}">
                    <a16:rowId xmlns:a16="http://schemas.microsoft.com/office/drawing/2014/main" val="826612184"/>
                  </a:ext>
                </a:extLst>
              </a:tr>
            </a:tbl>
          </a:graphicData>
        </a:graphic>
      </p:graphicFrame>
      <p:sp>
        <p:nvSpPr>
          <p:cNvPr id="14" name="Rectangle 13">
            <a:extLst>
              <a:ext uri="{FF2B5EF4-FFF2-40B4-BE49-F238E27FC236}">
                <a16:creationId xmlns:a16="http://schemas.microsoft.com/office/drawing/2014/main" id="{93B7BA07-24AF-FD4D-AB24-5230B6B2110A}"/>
              </a:ext>
            </a:extLst>
          </p:cNvPr>
          <p:cNvSpPr/>
          <p:nvPr/>
        </p:nvSpPr>
        <p:spPr>
          <a:xfrm>
            <a:off x="1586409" y="1784525"/>
            <a:ext cx="3714148" cy="317459"/>
          </a:xfrm>
          <a:prstGeom prst="rect">
            <a:avLst/>
          </a:prstGeom>
        </p:spPr>
        <p:txBody>
          <a:bodyPr wrap="square">
            <a:spAutoFit/>
          </a:bodyPr>
          <a:lstStyle/>
          <a:p>
            <a:pPr algn="ctr"/>
            <a:r>
              <a:rPr lang="en-GB" sz="1463" dirty="0">
                <a:solidFill>
                  <a:srgbClr val="AD9A63"/>
                </a:solidFill>
                <a:latin typeface="Century Gothic" panose="020B0502020202020204" pitchFamily="34" charset="0"/>
                <a:cs typeface="Gill Sans" panose="020B0502020104020203" pitchFamily="34" charset="-79"/>
              </a:rPr>
              <a:t>Technical Brief</a:t>
            </a:r>
          </a:p>
        </p:txBody>
      </p:sp>
      <p:cxnSp>
        <p:nvCxnSpPr>
          <p:cNvPr id="17" name="Straight Connector 16">
            <a:extLst>
              <a:ext uri="{FF2B5EF4-FFF2-40B4-BE49-F238E27FC236}">
                <a16:creationId xmlns:a16="http://schemas.microsoft.com/office/drawing/2014/main" id="{D31EF1A5-82CE-FF4F-AAC0-2B6C3832277F}"/>
              </a:ext>
            </a:extLst>
          </p:cNvPr>
          <p:cNvCxnSpPr>
            <a:cxnSpLocks/>
          </p:cNvCxnSpPr>
          <p:nvPr/>
        </p:nvCxnSpPr>
        <p:spPr>
          <a:xfrm>
            <a:off x="1321946" y="1481604"/>
            <a:ext cx="4214110" cy="0"/>
          </a:xfrm>
          <a:prstGeom prst="line">
            <a:avLst/>
          </a:prstGeom>
          <a:ln>
            <a:solidFill>
              <a:srgbClr val="AD9A6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7F7F86D-94FF-E64B-A166-0EDBD2D0B9BD}"/>
              </a:ext>
            </a:extLst>
          </p:cNvPr>
          <p:cNvPicPr>
            <a:picLocks noChangeAspect="1"/>
          </p:cNvPicPr>
          <p:nvPr/>
        </p:nvPicPr>
        <p:blipFill>
          <a:blip r:embed="rId3"/>
          <a:stretch>
            <a:fillRect/>
          </a:stretch>
        </p:blipFill>
        <p:spPr>
          <a:xfrm>
            <a:off x="2649727" y="464140"/>
            <a:ext cx="1558547" cy="877500"/>
          </a:xfrm>
          <a:prstGeom prst="rect">
            <a:avLst/>
          </a:prstGeom>
        </p:spPr>
      </p:pic>
      <p:sp>
        <p:nvSpPr>
          <p:cNvPr id="16" name="Slide Number Placeholder 12">
            <a:extLst>
              <a:ext uri="{FF2B5EF4-FFF2-40B4-BE49-F238E27FC236}">
                <a16:creationId xmlns:a16="http://schemas.microsoft.com/office/drawing/2014/main" id="{6AAA3546-2789-4F22-8E0A-FE4D9AD0303B}"/>
              </a:ext>
            </a:extLst>
          </p:cNvPr>
          <p:cNvSpPr>
            <a:spLocks noGrp="1"/>
          </p:cNvSpPr>
          <p:nvPr>
            <p:ph type="sldNum" sz="quarter" idx="12"/>
          </p:nvPr>
        </p:nvSpPr>
        <p:spPr>
          <a:xfrm>
            <a:off x="4578251" y="9181397"/>
            <a:ext cx="1253728" cy="527403"/>
          </a:xfrm>
        </p:spPr>
        <p:txBody>
          <a:bodyPr/>
          <a:lstStyle/>
          <a:p>
            <a:r>
              <a:rPr lang="en-GB" dirty="0"/>
              <a:t>4</a:t>
            </a:r>
          </a:p>
        </p:txBody>
      </p:sp>
    </p:spTree>
    <p:extLst>
      <p:ext uri="{BB962C8B-B14F-4D97-AF65-F5344CB8AC3E}">
        <p14:creationId xmlns:p14="http://schemas.microsoft.com/office/powerpoint/2010/main" val="21843862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755</Words>
  <Application>Microsoft Office PowerPoint</Application>
  <PresentationFormat>A4 Paper (210x297 mm)</PresentationFormat>
  <Paragraphs>85</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Arial</vt:lpstr>
      <vt:lpstr>Calibri</vt:lpstr>
      <vt:lpstr>Calibri Light</vt:lpstr>
      <vt:lpstr>Century Gothic</vt:lpstr>
      <vt:lpstr>Gill Sans</vt:lpstr>
      <vt:lpstr>Gill Sans Light</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Jeannette Feeney</dc:creator>
  <cp:lastModifiedBy>Jeannette Feeney</cp:lastModifiedBy>
  <cp:revision>32</cp:revision>
  <cp:lastPrinted>2019-08-16T14:13:33Z</cp:lastPrinted>
  <dcterms:created xsi:type="dcterms:W3CDTF">2019-08-13T08:49:18Z</dcterms:created>
  <dcterms:modified xsi:type="dcterms:W3CDTF">2020-02-17T14:52:26Z</dcterms:modified>
</cp:coreProperties>
</file>